
<file path=[Content_Types].xml><?xml version="1.0" encoding="utf-8"?>
<Types xmlns="http://schemas.openxmlformats.org/package/2006/content-types">
  <Default Extension="gif" ContentType="image/gif"/>
  <Default Extension="j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076136316" r:id="rId3"/>
    <p:sldId id="288" r:id="rId4"/>
    <p:sldId id="264" r:id="rId5"/>
    <p:sldId id="261" r:id="rId6"/>
    <p:sldId id="308" r:id="rId7"/>
    <p:sldId id="2076136306" r:id="rId8"/>
    <p:sldId id="316" r:id="rId9"/>
    <p:sldId id="294" r:id="rId10"/>
    <p:sldId id="318" r:id="rId11"/>
    <p:sldId id="307" r:id="rId12"/>
    <p:sldId id="2076136308" r:id="rId13"/>
    <p:sldId id="2076136300" r:id="rId14"/>
    <p:sldId id="2076136301" r:id="rId15"/>
    <p:sldId id="2076136303" r:id="rId16"/>
    <p:sldId id="267" r:id="rId17"/>
    <p:sldId id="2076136302" r:id="rId18"/>
    <p:sldId id="2076136309" r:id="rId19"/>
    <p:sldId id="2076136313" r:id="rId20"/>
    <p:sldId id="2076136312" r:id="rId21"/>
    <p:sldId id="293" r:id="rId22"/>
    <p:sldId id="2076136315" r:id="rId23"/>
    <p:sldId id="290" r:id="rId24"/>
    <p:sldId id="2076136292" r:id="rId25"/>
    <p:sldId id="2076136310" r:id="rId26"/>
    <p:sldId id="2076136305" r:id="rId27"/>
    <p:sldId id="2076136293" r:id="rId28"/>
    <p:sldId id="2076136294" r:id="rId29"/>
    <p:sldId id="2076136297" r:id="rId30"/>
    <p:sldId id="2076136311" r:id="rId31"/>
    <p:sldId id="2076136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69448" autoAdjust="0"/>
  </p:normalViewPr>
  <p:slideViewPr>
    <p:cSldViewPr snapToGrid="0">
      <p:cViewPr varScale="1">
        <p:scale>
          <a:sx n="76" d="100"/>
          <a:sy n="76" d="100"/>
        </p:scale>
        <p:origin x="1872"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Last 3 semesters</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Jun-19</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Dinesh</c:v>
                </c:pt>
                <c:pt idx="1">
                  <c:v>Arun</c:v>
                </c:pt>
                <c:pt idx="2">
                  <c:v>Naveen</c:v>
                </c:pt>
                <c:pt idx="3">
                  <c:v>Ramesh</c:v>
                </c:pt>
              </c:strCache>
            </c:strRef>
          </c:cat>
          <c:val>
            <c:numRef>
              <c:f>Sheet1!$B$2:$B$5</c:f>
              <c:numCache>
                <c:formatCode>General</c:formatCode>
                <c:ptCount val="4"/>
                <c:pt idx="0">
                  <c:v>8.3000000000000007</c:v>
                </c:pt>
                <c:pt idx="1">
                  <c:v>7</c:v>
                </c:pt>
                <c:pt idx="2">
                  <c:v>3.5</c:v>
                </c:pt>
                <c:pt idx="3">
                  <c:v>8</c:v>
                </c:pt>
              </c:numCache>
            </c:numRef>
          </c:val>
          <c:extLst>
            <c:ext xmlns:c16="http://schemas.microsoft.com/office/drawing/2014/chart" uri="{C3380CC4-5D6E-409C-BE32-E72D297353CC}">
              <c16:uniqueId val="{00000000-73E4-4F74-A76E-AF161304076E}"/>
            </c:ext>
          </c:extLst>
        </c:ser>
        <c:ser>
          <c:idx val="1"/>
          <c:order val="1"/>
          <c:tx>
            <c:strRef>
              <c:f>Sheet1!$C$1</c:f>
              <c:strCache>
                <c:ptCount val="1"/>
                <c:pt idx="0">
                  <c:v>Nov-19</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Dinesh</c:v>
                </c:pt>
                <c:pt idx="1">
                  <c:v>Arun</c:v>
                </c:pt>
                <c:pt idx="2">
                  <c:v>Naveen</c:v>
                </c:pt>
                <c:pt idx="3">
                  <c:v>Ramesh</c:v>
                </c:pt>
              </c:strCache>
            </c:strRef>
          </c:cat>
          <c:val>
            <c:numRef>
              <c:f>Sheet1!$C$2:$C$5</c:f>
              <c:numCache>
                <c:formatCode>General</c:formatCode>
                <c:ptCount val="4"/>
                <c:pt idx="0">
                  <c:v>8</c:v>
                </c:pt>
                <c:pt idx="1">
                  <c:v>6.9</c:v>
                </c:pt>
                <c:pt idx="2">
                  <c:v>5</c:v>
                </c:pt>
                <c:pt idx="3">
                  <c:v>7</c:v>
                </c:pt>
              </c:numCache>
            </c:numRef>
          </c:val>
          <c:extLst>
            <c:ext xmlns:c16="http://schemas.microsoft.com/office/drawing/2014/chart" uri="{C3380CC4-5D6E-409C-BE32-E72D297353CC}">
              <c16:uniqueId val="{00000001-73E4-4F74-A76E-AF161304076E}"/>
            </c:ext>
          </c:extLst>
        </c:ser>
        <c:ser>
          <c:idx val="2"/>
          <c:order val="2"/>
          <c:tx>
            <c:strRef>
              <c:f>Sheet1!$D$1</c:f>
              <c:strCache>
                <c:ptCount val="1"/>
                <c:pt idx="0">
                  <c:v>Jun-20</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Dinesh</c:v>
                </c:pt>
                <c:pt idx="1">
                  <c:v>Arun</c:v>
                </c:pt>
                <c:pt idx="2">
                  <c:v>Naveen</c:v>
                </c:pt>
                <c:pt idx="3">
                  <c:v>Ramesh</c:v>
                </c:pt>
              </c:strCache>
            </c:strRef>
          </c:cat>
          <c:val>
            <c:numRef>
              <c:f>Sheet1!$D$2:$D$5</c:f>
              <c:numCache>
                <c:formatCode>General</c:formatCode>
                <c:ptCount val="4"/>
                <c:pt idx="0">
                  <c:v>9</c:v>
                </c:pt>
                <c:pt idx="1">
                  <c:v>8</c:v>
                </c:pt>
                <c:pt idx="2">
                  <c:v>4</c:v>
                </c:pt>
                <c:pt idx="3">
                  <c:v>7</c:v>
                </c:pt>
              </c:numCache>
            </c:numRef>
          </c:val>
          <c:extLst>
            <c:ext xmlns:c16="http://schemas.microsoft.com/office/drawing/2014/chart" uri="{C3380CC4-5D6E-409C-BE32-E72D297353CC}">
              <c16:uniqueId val="{00000002-73E4-4F74-A76E-AF161304076E}"/>
            </c:ext>
          </c:extLst>
        </c:ser>
        <c:dLbls>
          <c:dLblPos val="outEnd"/>
          <c:showLegendKey val="0"/>
          <c:showVal val="1"/>
          <c:showCatName val="0"/>
          <c:showSerName val="0"/>
          <c:showPercent val="0"/>
          <c:showBubbleSize val="0"/>
        </c:dLbls>
        <c:gapWidth val="444"/>
        <c:overlap val="-90"/>
        <c:axId val="1057983136"/>
        <c:axId val="1055052240"/>
      </c:barChart>
      <c:catAx>
        <c:axId val="10579831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Semester Score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055052240"/>
        <c:crosses val="autoZero"/>
        <c:auto val="1"/>
        <c:lblAlgn val="ctr"/>
        <c:lblOffset val="100"/>
        <c:noMultiLvlLbl val="0"/>
      </c:catAx>
      <c:valAx>
        <c:axId val="1055052240"/>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SEMESTER Score</a:t>
                </a:r>
              </a:p>
            </c:rich>
          </c:tx>
          <c:layout>
            <c:manualLayout>
              <c:xMode val="edge"/>
              <c:yMode val="edge"/>
              <c:x val="5.434782608695652E-2"/>
              <c:y val="0.32477550583291848"/>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057983136"/>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Semester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Dinesh</c:v>
                </c:pt>
                <c:pt idx="1">
                  <c:v>Arun</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5C6-44E0-B7CD-54F13DE4F468}"/>
            </c:ext>
          </c:extLst>
        </c:ser>
        <c:ser>
          <c:idx val="1"/>
          <c:order val="1"/>
          <c:tx>
            <c:strRef>
              <c:f>Sheet1!$C$1</c:f>
              <c:strCache>
                <c:ptCount val="1"/>
                <c:pt idx="0">
                  <c:v>Semeter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Dinesh</c:v>
                </c:pt>
                <c:pt idx="1">
                  <c:v>Arun</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5C6-44E0-B7CD-54F13DE4F468}"/>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Dinesh</c:v>
                </c:pt>
                <c:pt idx="1">
                  <c:v>Arun</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5C6-44E0-B7CD-54F13DE4F468}"/>
            </c:ext>
          </c:extLst>
        </c:ser>
        <c:dLbls>
          <c:dLblPos val="outEnd"/>
          <c:showLegendKey val="0"/>
          <c:showVal val="1"/>
          <c:showCatName val="0"/>
          <c:showSerName val="0"/>
          <c:showPercent val="0"/>
          <c:showBubbleSize val="0"/>
        </c:dLbls>
        <c:gapWidth val="219"/>
        <c:overlap val="-27"/>
        <c:axId val="994134495"/>
        <c:axId val="922931487"/>
      </c:barChart>
      <c:catAx>
        <c:axId val="994134495"/>
        <c:scaling>
          <c:orientation val="minMax"/>
        </c:scaling>
        <c:delete val="0"/>
        <c:axPos val="b"/>
        <c:title>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22931487"/>
        <c:crosses val="autoZero"/>
        <c:auto val="1"/>
        <c:lblAlgn val="ctr"/>
        <c:lblOffset val="100"/>
        <c:noMultiLvlLbl val="0"/>
      </c:catAx>
      <c:valAx>
        <c:axId val="922931487"/>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94134495"/>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hyperlink" Target="http://www.boldbi.com/" TargetMode="External"/></Relationships>
</file>

<file path=ppt/diagrams/_rels/drawing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3.xml.rels><?xml version="1.0" encoding="UTF-8" standalone="yes"?>
<Relationships xmlns="http://schemas.openxmlformats.org/package/2006/relationships"><Relationship Id="rId3" Type="http://schemas.openxmlformats.org/officeDocument/2006/relationships/hyperlink" Target="http://www.boldbi.com/" TargetMode="External"/><Relationship Id="rId2" Type="http://schemas.openxmlformats.org/officeDocument/2006/relationships/image" Target="../media/image41.png"/><Relationship Id="rId1" Type="http://schemas.openxmlformats.org/officeDocument/2006/relationships/image" Target="../media/image4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05B93-5A31-403B-9E7E-E5033D3FCE2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C104A776-D171-4EF3-938E-825CDED98367}">
      <dgm:prSet/>
      <dgm:spPr/>
      <dgm:t>
        <a:bodyPr/>
        <a:lstStyle/>
        <a:p>
          <a:r>
            <a:rPr lang="en-US" sz="3200" dirty="0"/>
            <a:t>SQL</a:t>
          </a:r>
          <a:endParaRPr lang="en-IN" sz="3200" dirty="0"/>
        </a:p>
      </dgm:t>
    </dgm:pt>
    <dgm:pt modelId="{D6C65FB6-9E33-4007-B7E7-5004CA93C337}" type="parTrans" cxnId="{D4B3E68B-BB26-44EA-8DEA-168BA00950EE}">
      <dgm:prSet/>
      <dgm:spPr/>
      <dgm:t>
        <a:bodyPr/>
        <a:lstStyle/>
        <a:p>
          <a:endParaRPr lang="en-IN"/>
        </a:p>
      </dgm:t>
    </dgm:pt>
    <dgm:pt modelId="{9EE15769-31A9-464E-8207-879BCEE36688}" type="sibTrans" cxnId="{D4B3E68B-BB26-44EA-8DEA-168BA00950EE}">
      <dgm:prSet/>
      <dgm:spPr/>
      <dgm:t>
        <a:bodyPr/>
        <a:lstStyle/>
        <a:p>
          <a:endParaRPr lang="en-IN"/>
        </a:p>
      </dgm:t>
    </dgm:pt>
    <dgm:pt modelId="{74336AA5-DFAF-492C-B7E0-07F603B704C2}">
      <dgm:prSet custT="1"/>
      <dgm:spPr/>
      <dgm:t>
        <a:bodyPr/>
        <a:lstStyle/>
        <a:p>
          <a:r>
            <a:rPr lang="en-US" sz="2400" dirty="0"/>
            <a:t>Excel, Microsoft SQL, MySQL, PostgreSQL…</a:t>
          </a:r>
          <a:endParaRPr lang="en-IN" sz="2400" dirty="0"/>
        </a:p>
      </dgm:t>
    </dgm:pt>
    <dgm:pt modelId="{A82FC2B2-3BF3-4C16-A90E-AA475C91C195}" type="parTrans" cxnId="{F9045E01-3101-4CFC-A18E-FF268D50DC9A}">
      <dgm:prSet/>
      <dgm:spPr/>
      <dgm:t>
        <a:bodyPr/>
        <a:lstStyle/>
        <a:p>
          <a:endParaRPr lang="en-IN"/>
        </a:p>
      </dgm:t>
    </dgm:pt>
    <dgm:pt modelId="{F5D94270-2078-4EBD-B15E-1BF8962DFFFA}" type="sibTrans" cxnId="{F9045E01-3101-4CFC-A18E-FF268D50DC9A}">
      <dgm:prSet/>
      <dgm:spPr/>
      <dgm:t>
        <a:bodyPr/>
        <a:lstStyle/>
        <a:p>
          <a:endParaRPr lang="en-IN"/>
        </a:p>
      </dgm:t>
    </dgm:pt>
    <dgm:pt modelId="{8B42DE8A-B89A-4824-87C7-0FD2B27D7BDD}">
      <dgm:prSet custT="1"/>
      <dgm:spPr/>
      <dgm:t>
        <a:bodyPr/>
        <a:lstStyle/>
        <a:p>
          <a:endParaRPr lang="en-IN" sz="2400" dirty="0"/>
        </a:p>
      </dgm:t>
    </dgm:pt>
    <dgm:pt modelId="{FB3D365E-A481-4C28-8B62-84DE86AE28C0}" type="parTrans" cxnId="{E6529622-F6DE-4721-A7F9-AD5C877D6A72}">
      <dgm:prSet/>
      <dgm:spPr/>
      <dgm:t>
        <a:bodyPr/>
        <a:lstStyle/>
        <a:p>
          <a:endParaRPr lang="en-IN"/>
        </a:p>
      </dgm:t>
    </dgm:pt>
    <dgm:pt modelId="{72D94C5C-7061-4126-B7DC-E0E4E427575E}" type="sibTrans" cxnId="{E6529622-F6DE-4721-A7F9-AD5C877D6A72}">
      <dgm:prSet/>
      <dgm:spPr/>
      <dgm:t>
        <a:bodyPr/>
        <a:lstStyle/>
        <a:p>
          <a:endParaRPr lang="en-IN"/>
        </a:p>
      </dgm:t>
    </dgm:pt>
    <dgm:pt modelId="{90C7AAEF-DFE7-4E59-A612-BEB6A8E83F69}">
      <dgm:prSet/>
      <dgm:spPr/>
      <dgm:t>
        <a:bodyPr/>
        <a:lstStyle/>
        <a:p>
          <a:r>
            <a:rPr lang="en-US" sz="3300" dirty="0"/>
            <a:t>NoSQL</a:t>
          </a:r>
          <a:endParaRPr lang="en-IN" sz="3300" dirty="0"/>
        </a:p>
      </dgm:t>
    </dgm:pt>
    <dgm:pt modelId="{9DC7CD8B-C4B6-4EF6-8C24-BEDB9A926C5A}" type="parTrans" cxnId="{D62AA0E5-6F6E-4941-881D-DF4A29CA67DB}">
      <dgm:prSet/>
      <dgm:spPr/>
      <dgm:t>
        <a:bodyPr/>
        <a:lstStyle/>
        <a:p>
          <a:endParaRPr lang="en-IN"/>
        </a:p>
      </dgm:t>
    </dgm:pt>
    <dgm:pt modelId="{150814B4-C4AB-4EFC-97E7-950EA7FF3316}" type="sibTrans" cxnId="{D62AA0E5-6F6E-4941-881D-DF4A29CA67DB}">
      <dgm:prSet/>
      <dgm:spPr/>
      <dgm:t>
        <a:bodyPr/>
        <a:lstStyle/>
        <a:p>
          <a:endParaRPr lang="en-IN"/>
        </a:p>
      </dgm:t>
    </dgm:pt>
    <dgm:pt modelId="{11C9771A-038C-47EC-AF86-76FB81EEB996}">
      <dgm:prSet custT="1"/>
      <dgm:spPr/>
      <dgm:t>
        <a:bodyPr/>
        <a:lstStyle/>
        <a:p>
          <a:r>
            <a:rPr lang="en-IN" sz="2400" dirty="0"/>
            <a:t>Format - Table with Rows and Columns.</a:t>
          </a:r>
        </a:p>
      </dgm:t>
    </dgm:pt>
    <dgm:pt modelId="{97D3B8F3-F30D-45FA-935A-230F9642BEAC}" type="parTrans" cxnId="{B8870B0A-C0E1-4C78-B0D7-6EA6CF457EC3}">
      <dgm:prSet/>
      <dgm:spPr/>
    </dgm:pt>
    <dgm:pt modelId="{668320F6-D0F6-4529-8500-2D8568C8979E}" type="sibTrans" cxnId="{B8870B0A-C0E1-4C78-B0D7-6EA6CF457EC3}">
      <dgm:prSet/>
      <dgm:spPr/>
    </dgm:pt>
    <dgm:pt modelId="{7A18FD5B-F282-468B-8CFD-BF21201E0455}">
      <dgm:prSet custT="1"/>
      <dgm:spPr/>
      <dgm:t>
        <a:bodyPr/>
        <a:lstStyle/>
        <a:p>
          <a:r>
            <a:rPr lang="en-IN" sz="2400" dirty="0"/>
            <a:t>Structured Data - RDBMS</a:t>
          </a:r>
        </a:p>
      </dgm:t>
    </dgm:pt>
    <dgm:pt modelId="{F69F7321-DDA9-465F-972D-15AC65187460}" type="parTrans" cxnId="{C56D0A09-2984-4CAF-9C40-3F1E7E22EC2F}">
      <dgm:prSet/>
      <dgm:spPr/>
    </dgm:pt>
    <dgm:pt modelId="{44CC5E5D-965A-41BE-8549-9BE205B3D897}" type="sibTrans" cxnId="{C56D0A09-2984-4CAF-9C40-3F1E7E22EC2F}">
      <dgm:prSet/>
      <dgm:spPr/>
    </dgm:pt>
    <dgm:pt modelId="{431C52F8-B1E3-4F1F-9C02-3BC0A7E86F4E}">
      <dgm:prSet custT="1"/>
      <dgm:spPr/>
      <dgm:t>
        <a:bodyPr/>
        <a:lstStyle/>
        <a:p>
          <a:endParaRPr lang="en-IN" sz="2400" dirty="0"/>
        </a:p>
      </dgm:t>
    </dgm:pt>
    <dgm:pt modelId="{E1589AB1-12C4-44BA-986C-41A932B8F284}" type="parTrans" cxnId="{B9104540-6F21-4E1A-AEEE-556186C4AE08}">
      <dgm:prSet/>
      <dgm:spPr/>
    </dgm:pt>
    <dgm:pt modelId="{2FC08499-378B-4B80-B0E2-23DD43CA9730}" type="sibTrans" cxnId="{B9104540-6F21-4E1A-AEEE-556186C4AE08}">
      <dgm:prSet/>
      <dgm:spPr/>
    </dgm:pt>
    <dgm:pt modelId="{7B9814D0-9662-48BE-A379-A258472E529D}">
      <dgm:prSet custT="1"/>
      <dgm:spPr/>
      <dgm:t>
        <a:bodyPr/>
        <a:lstStyle/>
        <a:p>
          <a:r>
            <a:rPr lang="en-IN" sz="2400" dirty="0"/>
            <a:t>CSV, JSON, AVRO, XML…</a:t>
          </a:r>
        </a:p>
      </dgm:t>
    </dgm:pt>
    <dgm:pt modelId="{16B78997-3A16-40A7-9AE7-0D5790CDD90A}" type="parTrans" cxnId="{7EAD9EAC-6DD4-472A-A69F-CD59975DCD57}">
      <dgm:prSet/>
      <dgm:spPr/>
    </dgm:pt>
    <dgm:pt modelId="{BB089C43-7AEB-4A5B-82C1-425FB420BA29}" type="sibTrans" cxnId="{7EAD9EAC-6DD4-472A-A69F-CD59975DCD57}">
      <dgm:prSet/>
      <dgm:spPr/>
    </dgm:pt>
    <dgm:pt modelId="{C193B616-EA37-4E72-9954-937259676254}">
      <dgm:prSet custT="1"/>
      <dgm:spPr/>
      <dgm:t>
        <a:bodyPr/>
        <a:lstStyle/>
        <a:p>
          <a:r>
            <a:rPr lang="en-IN" sz="2400" dirty="0"/>
            <a:t>Format – Like Table, Parent/child, Nodes and edges…</a:t>
          </a:r>
        </a:p>
      </dgm:t>
    </dgm:pt>
    <dgm:pt modelId="{724FFE49-A60B-4B1B-8B0F-1A940559C155}" type="parTrans" cxnId="{7307A8E5-6F73-4E8C-BCB9-BD8C41D0FB02}">
      <dgm:prSet/>
      <dgm:spPr/>
    </dgm:pt>
    <dgm:pt modelId="{150AC6A2-6AA0-481A-90DD-38B4378FF924}" type="sibTrans" cxnId="{7307A8E5-6F73-4E8C-BCB9-BD8C41D0FB02}">
      <dgm:prSet/>
      <dgm:spPr/>
    </dgm:pt>
    <dgm:pt modelId="{25A1E7DB-85CD-40A5-89AC-C962BE15AABA}">
      <dgm:prSet custT="1"/>
      <dgm:spPr/>
      <dgm:t>
        <a:bodyPr/>
        <a:lstStyle/>
        <a:p>
          <a:r>
            <a:rPr lang="en-US" sz="2400" dirty="0"/>
            <a:t>Semi structured or no structure at all.</a:t>
          </a:r>
          <a:endParaRPr lang="en-IN" sz="2400" dirty="0"/>
        </a:p>
      </dgm:t>
    </dgm:pt>
    <dgm:pt modelId="{0CD2B387-D5A5-45D6-93C1-5FD99D5B7ADF}" type="parTrans" cxnId="{FE66F806-B66E-4362-B107-3018B63E3462}">
      <dgm:prSet/>
      <dgm:spPr/>
    </dgm:pt>
    <dgm:pt modelId="{DBF03E88-4D20-4EA0-9C3F-49D0BEA33F90}" type="sibTrans" cxnId="{FE66F806-B66E-4362-B107-3018B63E3462}">
      <dgm:prSet/>
      <dgm:spPr/>
    </dgm:pt>
    <dgm:pt modelId="{EF316A97-48F3-43BF-92DF-1B058AB35835}" type="pres">
      <dgm:prSet presAssocID="{84D05B93-5A31-403B-9E7E-E5033D3FCE22}" presName="linearFlow" presStyleCnt="0">
        <dgm:presLayoutVars>
          <dgm:dir/>
          <dgm:resizeHandles val="exact"/>
        </dgm:presLayoutVars>
      </dgm:prSet>
      <dgm:spPr/>
    </dgm:pt>
    <dgm:pt modelId="{9498BB77-81FD-4626-AD93-D365C10276CE}" type="pres">
      <dgm:prSet presAssocID="{C104A776-D171-4EF3-938E-825CDED98367}" presName="composite" presStyleCnt="0"/>
      <dgm:spPr/>
    </dgm:pt>
    <dgm:pt modelId="{A5E3BF1F-9E22-4EF9-875C-DEFE3CA5FDA3}" type="pres">
      <dgm:prSet presAssocID="{C104A776-D171-4EF3-938E-825CDED98367}"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3E601CCB-4164-49F3-A229-D39DAD14D715}" type="pres">
      <dgm:prSet presAssocID="{C104A776-D171-4EF3-938E-825CDED98367}" presName="txShp" presStyleLbl="node1" presStyleIdx="0" presStyleCnt="2" custScaleX="112555">
        <dgm:presLayoutVars>
          <dgm:bulletEnabled val="1"/>
        </dgm:presLayoutVars>
      </dgm:prSet>
      <dgm:spPr/>
    </dgm:pt>
    <dgm:pt modelId="{A402B147-148A-4121-857C-64B1400EEDBD}" type="pres">
      <dgm:prSet presAssocID="{9EE15769-31A9-464E-8207-879BCEE36688}" presName="spacing" presStyleCnt="0"/>
      <dgm:spPr/>
    </dgm:pt>
    <dgm:pt modelId="{8D954328-5902-4C5F-905F-26B7799BACD9}" type="pres">
      <dgm:prSet presAssocID="{90C7AAEF-DFE7-4E59-A612-BEB6A8E83F69}" presName="composite" presStyleCnt="0"/>
      <dgm:spPr/>
    </dgm:pt>
    <dgm:pt modelId="{02830AB4-7889-4C3D-8A67-F45B0B17CB74}" type="pres">
      <dgm:prSet presAssocID="{90C7AAEF-DFE7-4E59-A612-BEB6A8E83F69}"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7DC8CB7C-2C87-4B3C-B644-DCA92503F37D}" type="pres">
      <dgm:prSet presAssocID="{90C7AAEF-DFE7-4E59-A612-BEB6A8E83F69}" presName="txShp" presStyleLbl="node1" presStyleIdx="1" presStyleCnt="2" custScaleX="111714">
        <dgm:presLayoutVars>
          <dgm:bulletEnabled val="1"/>
        </dgm:presLayoutVars>
      </dgm:prSet>
      <dgm:spPr/>
    </dgm:pt>
  </dgm:ptLst>
  <dgm:cxnLst>
    <dgm:cxn modelId="{F9045E01-3101-4CFC-A18E-FF268D50DC9A}" srcId="{C104A776-D171-4EF3-938E-825CDED98367}" destId="{74336AA5-DFAF-492C-B7E0-07F603B704C2}" srcOrd="0" destOrd="0" parTransId="{A82FC2B2-3BF3-4C16-A90E-AA475C91C195}" sibTransId="{F5D94270-2078-4EBD-B15E-1BF8962DFFFA}"/>
    <dgm:cxn modelId="{FE66F806-B66E-4362-B107-3018B63E3462}" srcId="{90C7AAEF-DFE7-4E59-A612-BEB6A8E83F69}" destId="{25A1E7DB-85CD-40A5-89AC-C962BE15AABA}" srcOrd="2" destOrd="0" parTransId="{0CD2B387-D5A5-45D6-93C1-5FD99D5B7ADF}" sibTransId="{DBF03E88-4D20-4EA0-9C3F-49D0BEA33F90}"/>
    <dgm:cxn modelId="{C56D0A09-2984-4CAF-9C40-3F1E7E22EC2F}" srcId="{C104A776-D171-4EF3-938E-825CDED98367}" destId="{7A18FD5B-F282-468B-8CFD-BF21201E0455}" srcOrd="2" destOrd="0" parTransId="{F69F7321-DDA9-465F-972D-15AC65187460}" sibTransId="{44CC5E5D-965A-41BE-8549-9BE205B3D897}"/>
    <dgm:cxn modelId="{98D7E409-2539-46FB-B9E0-A238124C4912}" type="presOf" srcId="{11C9771A-038C-47EC-AF86-76FB81EEB996}" destId="{3E601CCB-4164-49F3-A229-D39DAD14D715}" srcOrd="0" destOrd="2" presId="urn:microsoft.com/office/officeart/2005/8/layout/vList3"/>
    <dgm:cxn modelId="{B8870B0A-C0E1-4C78-B0D7-6EA6CF457EC3}" srcId="{C104A776-D171-4EF3-938E-825CDED98367}" destId="{11C9771A-038C-47EC-AF86-76FB81EEB996}" srcOrd="1" destOrd="0" parTransId="{97D3B8F3-F30D-45FA-935A-230F9642BEAC}" sibTransId="{668320F6-D0F6-4529-8500-2D8568C8979E}"/>
    <dgm:cxn modelId="{2FF6B010-19E0-409B-B4F0-E4A21DD96083}" type="presOf" srcId="{90C7AAEF-DFE7-4E59-A612-BEB6A8E83F69}" destId="{7DC8CB7C-2C87-4B3C-B644-DCA92503F37D}" srcOrd="0" destOrd="0" presId="urn:microsoft.com/office/officeart/2005/8/layout/vList3"/>
    <dgm:cxn modelId="{0930D918-B660-4031-8C69-9115893E9920}" type="presOf" srcId="{C193B616-EA37-4E72-9954-937259676254}" destId="{7DC8CB7C-2C87-4B3C-B644-DCA92503F37D}" srcOrd="0" destOrd="2" presId="urn:microsoft.com/office/officeart/2005/8/layout/vList3"/>
    <dgm:cxn modelId="{E6529622-F6DE-4721-A7F9-AD5C877D6A72}" srcId="{C104A776-D171-4EF3-938E-825CDED98367}" destId="{8B42DE8A-B89A-4824-87C7-0FD2B27D7BDD}" srcOrd="3" destOrd="0" parTransId="{FB3D365E-A481-4C28-8B62-84DE86AE28C0}" sibTransId="{72D94C5C-7061-4126-B7DC-E0E4E427575E}"/>
    <dgm:cxn modelId="{8C1CD323-12AA-4317-9031-888CDFEE225B}" type="presOf" srcId="{C104A776-D171-4EF3-938E-825CDED98367}" destId="{3E601CCB-4164-49F3-A229-D39DAD14D715}" srcOrd="0" destOrd="0" presId="urn:microsoft.com/office/officeart/2005/8/layout/vList3"/>
    <dgm:cxn modelId="{B9104540-6F21-4E1A-AEEE-556186C4AE08}" srcId="{90C7AAEF-DFE7-4E59-A612-BEB6A8E83F69}" destId="{431C52F8-B1E3-4F1F-9C02-3BC0A7E86F4E}" srcOrd="3" destOrd="0" parTransId="{E1589AB1-12C4-44BA-986C-41A932B8F284}" sibTransId="{2FC08499-378B-4B80-B0E2-23DD43CA9730}"/>
    <dgm:cxn modelId="{2439FC50-9EB3-44A6-B5CA-3E5024B1B772}" type="presOf" srcId="{7A18FD5B-F282-468B-8CFD-BF21201E0455}" destId="{3E601CCB-4164-49F3-A229-D39DAD14D715}" srcOrd="0" destOrd="3" presId="urn:microsoft.com/office/officeart/2005/8/layout/vList3"/>
    <dgm:cxn modelId="{BEEA2675-8836-4BB5-92A5-31F9DB64F94B}" type="presOf" srcId="{7B9814D0-9662-48BE-A379-A258472E529D}" destId="{7DC8CB7C-2C87-4B3C-B644-DCA92503F37D}" srcOrd="0" destOrd="1" presId="urn:microsoft.com/office/officeart/2005/8/layout/vList3"/>
    <dgm:cxn modelId="{D4B3E68B-BB26-44EA-8DEA-168BA00950EE}" srcId="{84D05B93-5A31-403B-9E7E-E5033D3FCE22}" destId="{C104A776-D171-4EF3-938E-825CDED98367}" srcOrd="0" destOrd="0" parTransId="{D6C65FB6-9E33-4007-B7E7-5004CA93C337}" sibTransId="{9EE15769-31A9-464E-8207-879BCEE36688}"/>
    <dgm:cxn modelId="{35F0CF8C-4778-44D8-A018-B26DD48F2535}" type="presOf" srcId="{84D05B93-5A31-403B-9E7E-E5033D3FCE22}" destId="{EF316A97-48F3-43BF-92DF-1B058AB35835}" srcOrd="0" destOrd="0" presId="urn:microsoft.com/office/officeart/2005/8/layout/vList3"/>
    <dgm:cxn modelId="{9138588E-A098-471A-A62D-932A5A86FCC1}" type="presOf" srcId="{25A1E7DB-85CD-40A5-89AC-C962BE15AABA}" destId="{7DC8CB7C-2C87-4B3C-B644-DCA92503F37D}" srcOrd="0" destOrd="3" presId="urn:microsoft.com/office/officeart/2005/8/layout/vList3"/>
    <dgm:cxn modelId="{B278FFA6-9895-461F-89C9-D136D701C316}" type="presOf" srcId="{8B42DE8A-B89A-4824-87C7-0FD2B27D7BDD}" destId="{3E601CCB-4164-49F3-A229-D39DAD14D715}" srcOrd="0" destOrd="4" presId="urn:microsoft.com/office/officeart/2005/8/layout/vList3"/>
    <dgm:cxn modelId="{7EAD9EAC-6DD4-472A-A69F-CD59975DCD57}" srcId="{90C7AAEF-DFE7-4E59-A612-BEB6A8E83F69}" destId="{7B9814D0-9662-48BE-A379-A258472E529D}" srcOrd="0" destOrd="0" parTransId="{16B78997-3A16-40A7-9AE7-0D5790CDD90A}" sibTransId="{BB089C43-7AEB-4A5B-82C1-425FB420BA29}"/>
    <dgm:cxn modelId="{D62AA0E5-6F6E-4941-881D-DF4A29CA67DB}" srcId="{84D05B93-5A31-403B-9E7E-E5033D3FCE22}" destId="{90C7AAEF-DFE7-4E59-A612-BEB6A8E83F69}" srcOrd="1" destOrd="0" parTransId="{9DC7CD8B-C4B6-4EF6-8C24-BEDB9A926C5A}" sibTransId="{150814B4-C4AB-4EFC-97E7-950EA7FF3316}"/>
    <dgm:cxn modelId="{7307A8E5-6F73-4E8C-BCB9-BD8C41D0FB02}" srcId="{90C7AAEF-DFE7-4E59-A612-BEB6A8E83F69}" destId="{C193B616-EA37-4E72-9954-937259676254}" srcOrd="1" destOrd="0" parTransId="{724FFE49-A60B-4B1B-8B0F-1A940559C155}" sibTransId="{150AC6A2-6AA0-481A-90DD-38B4378FF924}"/>
    <dgm:cxn modelId="{294F25F4-5375-4B8E-A922-92B0EE510E0E}" type="presOf" srcId="{74336AA5-DFAF-492C-B7E0-07F603B704C2}" destId="{3E601CCB-4164-49F3-A229-D39DAD14D715}" srcOrd="0" destOrd="1" presId="urn:microsoft.com/office/officeart/2005/8/layout/vList3"/>
    <dgm:cxn modelId="{BE3F54FC-6A6C-49BC-8F60-477AD1CF77E4}" type="presOf" srcId="{431C52F8-B1E3-4F1F-9C02-3BC0A7E86F4E}" destId="{7DC8CB7C-2C87-4B3C-B644-DCA92503F37D}" srcOrd="0" destOrd="4" presId="urn:microsoft.com/office/officeart/2005/8/layout/vList3"/>
    <dgm:cxn modelId="{0A57FC69-1B36-4AF6-9212-2AE91102A495}" type="presParOf" srcId="{EF316A97-48F3-43BF-92DF-1B058AB35835}" destId="{9498BB77-81FD-4626-AD93-D365C10276CE}" srcOrd="0" destOrd="0" presId="urn:microsoft.com/office/officeart/2005/8/layout/vList3"/>
    <dgm:cxn modelId="{5FE312D1-1417-4CF6-B048-D089F3B44055}" type="presParOf" srcId="{9498BB77-81FD-4626-AD93-D365C10276CE}" destId="{A5E3BF1F-9E22-4EF9-875C-DEFE3CA5FDA3}" srcOrd="0" destOrd="0" presId="urn:microsoft.com/office/officeart/2005/8/layout/vList3"/>
    <dgm:cxn modelId="{8C9B9B2B-6B00-4B27-925C-77CC54A29164}" type="presParOf" srcId="{9498BB77-81FD-4626-AD93-D365C10276CE}" destId="{3E601CCB-4164-49F3-A229-D39DAD14D715}" srcOrd="1" destOrd="0" presId="urn:microsoft.com/office/officeart/2005/8/layout/vList3"/>
    <dgm:cxn modelId="{F44D5BC2-CE9A-4100-8FC6-59DA013EAB97}" type="presParOf" srcId="{EF316A97-48F3-43BF-92DF-1B058AB35835}" destId="{A402B147-148A-4121-857C-64B1400EEDBD}" srcOrd="1" destOrd="0" presId="urn:microsoft.com/office/officeart/2005/8/layout/vList3"/>
    <dgm:cxn modelId="{35D71CFB-8123-4B56-8B94-D10A374CC3C7}" type="presParOf" srcId="{EF316A97-48F3-43BF-92DF-1B058AB35835}" destId="{8D954328-5902-4C5F-905F-26B7799BACD9}" srcOrd="2" destOrd="0" presId="urn:microsoft.com/office/officeart/2005/8/layout/vList3"/>
    <dgm:cxn modelId="{3734E1BF-CD34-4678-8F8C-4FD605B4BC73}" type="presParOf" srcId="{8D954328-5902-4C5F-905F-26B7799BACD9}" destId="{02830AB4-7889-4C3D-8A67-F45B0B17CB74}" srcOrd="0" destOrd="0" presId="urn:microsoft.com/office/officeart/2005/8/layout/vList3"/>
    <dgm:cxn modelId="{C9E973CD-4088-41BB-9058-025BFC6F5C10}" type="presParOf" srcId="{8D954328-5902-4C5F-905F-26B7799BACD9}" destId="{7DC8CB7C-2C87-4B3C-B644-DCA92503F3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320112-8F29-496F-8F0B-2E5A2BC0843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6CA2CFE-2339-482F-9E47-065124A24EC2}">
      <dgm:prSet/>
      <dgm:spPr/>
      <dgm:t>
        <a:bodyPr/>
        <a:lstStyle/>
        <a:p>
          <a:r>
            <a:rPr lang="en-US"/>
            <a:t>Always audience in mind.</a:t>
          </a:r>
        </a:p>
      </dgm:t>
    </dgm:pt>
    <dgm:pt modelId="{E858DA9D-0386-4628-A271-87F6FB52C401}" type="parTrans" cxnId="{31660A63-EC7D-4FB9-8B7B-ECAB70ECEDAC}">
      <dgm:prSet/>
      <dgm:spPr/>
      <dgm:t>
        <a:bodyPr/>
        <a:lstStyle/>
        <a:p>
          <a:endParaRPr lang="en-US"/>
        </a:p>
      </dgm:t>
    </dgm:pt>
    <dgm:pt modelId="{509914A5-34F5-4914-A87C-B0817D2C8372}" type="sibTrans" cxnId="{31660A63-EC7D-4FB9-8B7B-ECAB70ECEDAC}">
      <dgm:prSet/>
      <dgm:spPr/>
      <dgm:t>
        <a:bodyPr/>
        <a:lstStyle/>
        <a:p>
          <a:endParaRPr lang="en-US"/>
        </a:p>
      </dgm:t>
    </dgm:pt>
    <dgm:pt modelId="{D616FDA7-2B50-42EC-809C-7B643107A6AF}">
      <dgm:prSet/>
      <dgm:spPr/>
      <dgm:t>
        <a:bodyPr/>
        <a:lstStyle/>
        <a:p>
          <a:r>
            <a:rPr lang="en-US"/>
            <a:t>Clever in </a:t>
          </a:r>
          <a:r>
            <a:rPr lang="en-US" b="1"/>
            <a:t>COLORS.</a:t>
          </a:r>
          <a:endParaRPr lang="en-US"/>
        </a:p>
      </dgm:t>
    </dgm:pt>
    <dgm:pt modelId="{96AEBCAB-30BF-4CC2-8416-4D91A3E78525}" type="parTrans" cxnId="{6CCC3853-F7F2-4EC7-8788-6071314FED37}">
      <dgm:prSet/>
      <dgm:spPr/>
      <dgm:t>
        <a:bodyPr/>
        <a:lstStyle/>
        <a:p>
          <a:endParaRPr lang="en-US"/>
        </a:p>
      </dgm:t>
    </dgm:pt>
    <dgm:pt modelId="{8B7A0CF8-24E9-4AC1-AC5B-98FC8DD39287}" type="sibTrans" cxnId="{6CCC3853-F7F2-4EC7-8788-6071314FED37}">
      <dgm:prSet/>
      <dgm:spPr/>
      <dgm:t>
        <a:bodyPr/>
        <a:lstStyle/>
        <a:p>
          <a:endParaRPr lang="en-US"/>
        </a:p>
      </dgm:t>
    </dgm:pt>
    <dgm:pt modelId="{726C144B-15A4-4CEB-ABDE-7E20E9A10FEC}">
      <dgm:prSet/>
      <dgm:spPr/>
      <dgm:t>
        <a:bodyPr/>
        <a:lstStyle/>
        <a:p>
          <a:r>
            <a:rPr lang="en-US"/>
            <a:t>Use more Words.</a:t>
          </a:r>
        </a:p>
      </dgm:t>
    </dgm:pt>
    <dgm:pt modelId="{729AA1E0-E90C-4A4E-B7EB-72B7AF2DF99E}" type="parTrans" cxnId="{08CBD9F0-8F9A-4A1F-9D66-CA3027DCE227}">
      <dgm:prSet/>
      <dgm:spPr/>
      <dgm:t>
        <a:bodyPr/>
        <a:lstStyle/>
        <a:p>
          <a:endParaRPr lang="en-US"/>
        </a:p>
      </dgm:t>
    </dgm:pt>
    <dgm:pt modelId="{6BAF631B-EF08-43EA-B771-0231341E8614}" type="sibTrans" cxnId="{08CBD9F0-8F9A-4A1F-9D66-CA3027DCE227}">
      <dgm:prSet/>
      <dgm:spPr/>
      <dgm:t>
        <a:bodyPr/>
        <a:lstStyle/>
        <a:p>
          <a:endParaRPr lang="en-US"/>
        </a:p>
      </dgm:t>
    </dgm:pt>
    <dgm:pt modelId="{049D2A04-0A14-4DCF-A5A2-698105DF4595}" type="pres">
      <dgm:prSet presAssocID="{41320112-8F29-496F-8F0B-2E5A2BC08432}" presName="root" presStyleCnt="0">
        <dgm:presLayoutVars>
          <dgm:dir/>
          <dgm:resizeHandles val="exact"/>
        </dgm:presLayoutVars>
      </dgm:prSet>
      <dgm:spPr/>
    </dgm:pt>
    <dgm:pt modelId="{6B894774-DC5A-4828-B5E2-EA6D3D4110D3}" type="pres">
      <dgm:prSet presAssocID="{96CA2CFE-2339-482F-9E47-065124A24EC2}" presName="compNode" presStyleCnt="0"/>
      <dgm:spPr/>
    </dgm:pt>
    <dgm:pt modelId="{1BB08484-BA64-42DE-B63E-BC1B240A62B0}" type="pres">
      <dgm:prSet presAssocID="{96CA2CFE-2339-482F-9E47-065124A24E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E480B204-4969-4E03-A428-ADFB52DE92BD}" type="pres">
      <dgm:prSet presAssocID="{96CA2CFE-2339-482F-9E47-065124A24EC2}" presName="spaceRect" presStyleCnt="0"/>
      <dgm:spPr/>
    </dgm:pt>
    <dgm:pt modelId="{F484B0BA-AD4F-42E3-8030-E736526BFE7D}" type="pres">
      <dgm:prSet presAssocID="{96CA2CFE-2339-482F-9E47-065124A24EC2}" presName="textRect" presStyleLbl="revTx" presStyleIdx="0" presStyleCnt="3">
        <dgm:presLayoutVars>
          <dgm:chMax val="1"/>
          <dgm:chPref val="1"/>
        </dgm:presLayoutVars>
      </dgm:prSet>
      <dgm:spPr/>
    </dgm:pt>
    <dgm:pt modelId="{9EF6CAD1-38EA-4304-9F4A-28283AE5F879}" type="pres">
      <dgm:prSet presAssocID="{509914A5-34F5-4914-A87C-B0817D2C8372}" presName="sibTrans" presStyleCnt="0"/>
      <dgm:spPr/>
    </dgm:pt>
    <dgm:pt modelId="{AB2A56F7-CC64-4989-BD83-11C5E4C10759}" type="pres">
      <dgm:prSet presAssocID="{D616FDA7-2B50-42EC-809C-7B643107A6AF}" presName="compNode" presStyleCnt="0"/>
      <dgm:spPr/>
    </dgm:pt>
    <dgm:pt modelId="{70DE3ED1-06DA-47DA-9B1D-566FFB9649A3}" type="pres">
      <dgm:prSet presAssocID="{D616FDA7-2B50-42EC-809C-7B643107A6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F61F45AF-2947-424E-8635-54DC22049DDA}" type="pres">
      <dgm:prSet presAssocID="{D616FDA7-2B50-42EC-809C-7B643107A6AF}" presName="spaceRect" presStyleCnt="0"/>
      <dgm:spPr/>
    </dgm:pt>
    <dgm:pt modelId="{69ADF740-99EF-4B56-9AD8-84E7678243B1}" type="pres">
      <dgm:prSet presAssocID="{D616FDA7-2B50-42EC-809C-7B643107A6AF}" presName="textRect" presStyleLbl="revTx" presStyleIdx="1" presStyleCnt="3">
        <dgm:presLayoutVars>
          <dgm:chMax val="1"/>
          <dgm:chPref val="1"/>
        </dgm:presLayoutVars>
      </dgm:prSet>
      <dgm:spPr/>
    </dgm:pt>
    <dgm:pt modelId="{DBAE1B0B-E59E-4D1F-B999-FBA06B60EBF0}" type="pres">
      <dgm:prSet presAssocID="{8B7A0CF8-24E9-4AC1-AC5B-98FC8DD39287}" presName="sibTrans" presStyleCnt="0"/>
      <dgm:spPr/>
    </dgm:pt>
    <dgm:pt modelId="{2D69B2EE-9246-4634-966E-A2539020887B}" type="pres">
      <dgm:prSet presAssocID="{726C144B-15A4-4CEB-ABDE-7E20E9A10FEC}" presName="compNode" presStyleCnt="0"/>
      <dgm:spPr/>
    </dgm:pt>
    <dgm:pt modelId="{80177EA8-2466-44DD-938D-9E97904F0258}" type="pres">
      <dgm:prSet presAssocID="{726C144B-15A4-4CEB-ABDE-7E20E9A10F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39BA1C86-2CF8-4A0B-A9DF-E2591C773987}" type="pres">
      <dgm:prSet presAssocID="{726C144B-15A4-4CEB-ABDE-7E20E9A10FEC}" presName="spaceRect" presStyleCnt="0"/>
      <dgm:spPr/>
    </dgm:pt>
    <dgm:pt modelId="{718CD18F-3129-4276-A0D0-E1F040F8A402}" type="pres">
      <dgm:prSet presAssocID="{726C144B-15A4-4CEB-ABDE-7E20E9A10FEC}" presName="textRect" presStyleLbl="revTx" presStyleIdx="2" presStyleCnt="3">
        <dgm:presLayoutVars>
          <dgm:chMax val="1"/>
          <dgm:chPref val="1"/>
        </dgm:presLayoutVars>
      </dgm:prSet>
      <dgm:spPr/>
    </dgm:pt>
  </dgm:ptLst>
  <dgm:cxnLst>
    <dgm:cxn modelId="{20BA323F-864C-43F3-A5C6-8AEF5F0A2F51}" type="presOf" srcId="{726C144B-15A4-4CEB-ABDE-7E20E9A10FEC}" destId="{718CD18F-3129-4276-A0D0-E1F040F8A402}" srcOrd="0" destOrd="0" presId="urn:microsoft.com/office/officeart/2018/2/layout/IconLabelList"/>
    <dgm:cxn modelId="{31660A63-EC7D-4FB9-8B7B-ECAB70ECEDAC}" srcId="{41320112-8F29-496F-8F0B-2E5A2BC08432}" destId="{96CA2CFE-2339-482F-9E47-065124A24EC2}" srcOrd="0" destOrd="0" parTransId="{E858DA9D-0386-4628-A271-87F6FB52C401}" sibTransId="{509914A5-34F5-4914-A87C-B0817D2C8372}"/>
    <dgm:cxn modelId="{38872A43-E0AF-41E7-9130-90249CECF1F0}" type="presOf" srcId="{D616FDA7-2B50-42EC-809C-7B643107A6AF}" destId="{69ADF740-99EF-4B56-9AD8-84E7678243B1}" srcOrd="0" destOrd="0" presId="urn:microsoft.com/office/officeart/2018/2/layout/IconLabelList"/>
    <dgm:cxn modelId="{6FBFAA46-4C5C-47CF-8A75-EF1F278FFB75}" type="presOf" srcId="{41320112-8F29-496F-8F0B-2E5A2BC08432}" destId="{049D2A04-0A14-4DCF-A5A2-698105DF4595}" srcOrd="0" destOrd="0" presId="urn:microsoft.com/office/officeart/2018/2/layout/IconLabelList"/>
    <dgm:cxn modelId="{6CCC3853-F7F2-4EC7-8788-6071314FED37}" srcId="{41320112-8F29-496F-8F0B-2E5A2BC08432}" destId="{D616FDA7-2B50-42EC-809C-7B643107A6AF}" srcOrd="1" destOrd="0" parTransId="{96AEBCAB-30BF-4CC2-8416-4D91A3E78525}" sibTransId="{8B7A0CF8-24E9-4AC1-AC5B-98FC8DD39287}"/>
    <dgm:cxn modelId="{9C0F42B2-639D-4777-9251-587104DB7DBF}" type="presOf" srcId="{96CA2CFE-2339-482F-9E47-065124A24EC2}" destId="{F484B0BA-AD4F-42E3-8030-E736526BFE7D}" srcOrd="0" destOrd="0" presId="urn:microsoft.com/office/officeart/2018/2/layout/IconLabelList"/>
    <dgm:cxn modelId="{08CBD9F0-8F9A-4A1F-9D66-CA3027DCE227}" srcId="{41320112-8F29-496F-8F0B-2E5A2BC08432}" destId="{726C144B-15A4-4CEB-ABDE-7E20E9A10FEC}" srcOrd="2" destOrd="0" parTransId="{729AA1E0-E90C-4A4E-B7EB-72B7AF2DF99E}" sibTransId="{6BAF631B-EF08-43EA-B771-0231341E8614}"/>
    <dgm:cxn modelId="{54EACCAF-F79E-488C-ABDC-562BDA7545F9}" type="presParOf" srcId="{049D2A04-0A14-4DCF-A5A2-698105DF4595}" destId="{6B894774-DC5A-4828-B5E2-EA6D3D4110D3}" srcOrd="0" destOrd="0" presId="urn:microsoft.com/office/officeart/2018/2/layout/IconLabelList"/>
    <dgm:cxn modelId="{76E8CDA6-FA89-4300-8232-C9F8AC0113F7}" type="presParOf" srcId="{6B894774-DC5A-4828-B5E2-EA6D3D4110D3}" destId="{1BB08484-BA64-42DE-B63E-BC1B240A62B0}" srcOrd="0" destOrd="0" presId="urn:microsoft.com/office/officeart/2018/2/layout/IconLabelList"/>
    <dgm:cxn modelId="{9733C01D-F5CC-44AD-A004-9B5028908E20}" type="presParOf" srcId="{6B894774-DC5A-4828-B5E2-EA6D3D4110D3}" destId="{E480B204-4969-4E03-A428-ADFB52DE92BD}" srcOrd="1" destOrd="0" presId="urn:microsoft.com/office/officeart/2018/2/layout/IconLabelList"/>
    <dgm:cxn modelId="{6B662A3F-8B00-4F43-936C-6C34EF54800C}" type="presParOf" srcId="{6B894774-DC5A-4828-B5E2-EA6D3D4110D3}" destId="{F484B0BA-AD4F-42E3-8030-E736526BFE7D}" srcOrd="2" destOrd="0" presId="urn:microsoft.com/office/officeart/2018/2/layout/IconLabelList"/>
    <dgm:cxn modelId="{1E93FD09-6161-4F1D-B98A-6676176405BA}" type="presParOf" srcId="{049D2A04-0A14-4DCF-A5A2-698105DF4595}" destId="{9EF6CAD1-38EA-4304-9F4A-28283AE5F879}" srcOrd="1" destOrd="0" presId="urn:microsoft.com/office/officeart/2018/2/layout/IconLabelList"/>
    <dgm:cxn modelId="{49F2456C-40FB-4FB5-971F-7D65A11DDD34}" type="presParOf" srcId="{049D2A04-0A14-4DCF-A5A2-698105DF4595}" destId="{AB2A56F7-CC64-4989-BD83-11C5E4C10759}" srcOrd="2" destOrd="0" presId="urn:microsoft.com/office/officeart/2018/2/layout/IconLabelList"/>
    <dgm:cxn modelId="{96FB57FB-C5FE-40B6-9EF8-B5FCF99BC170}" type="presParOf" srcId="{AB2A56F7-CC64-4989-BD83-11C5E4C10759}" destId="{70DE3ED1-06DA-47DA-9B1D-566FFB9649A3}" srcOrd="0" destOrd="0" presId="urn:microsoft.com/office/officeart/2018/2/layout/IconLabelList"/>
    <dgm:cxn modelId="{AB37D686-D316-40A1-A86D-8F8C9BB13332}" type="presParOf" srcId="{AB2A56F7-CC64-4989-BD83-11C5E4C10759}" destId="{F61F45AF-2947-424E-8635-54DC22049DDA}" srcOrd="1" destOrd="0" presId="urn:microsoft.com/office/officeart/2018/2/layout/IconLabelList"/>
    <dgm:cxn modelId="{17D151F7-AC92-4CC8-BF53-9A009896FED5}" type="presParOf" srcId="{AB2A56F7-CC64-4989-BD83-11C5E4C10759}" destId="{69ADF740-99EF-4B56-9AD8-84E7678243B1}" srcOrd="2" destOrd="0" presId="urn:microsoft.com/office/officeart/2018/2/layout/IconLabelList"/>
    <dgm:cxn modelId="{4F43A6C7-846D-4A5F-A060-F30A0397412E}" type="presParOf" srcId="{049D2A04-0A14-4DCF-A5A2-698105DF4595}" destId="{DBAE1B0B-E59E-4D1F-B999-FBA06B60EBF0}" srcOrd="3" destOrd="0" presId="urn:microsoft.com/office/officeart/2018/2/layout/IconLabelList"/>
    <dgm:cxn modelId="{72704EAA-DF75-475A-99B1-26C5DEDEA282}" type="presParOf" srcId="{049D2A04-0A14-4DCF-A5A2-698105DF4595}" destId="{2D69B2EE-9246-4634-966E-A2539020887B}" srcOrd="4" destOrd="0" presId="urn:microsoft.com/office/officeart/2018/2/layout/IconLabelList"/>
    <dgm:cxn modelId="{093E2666-58E1-4577-AB21-4C657066CCA2}" type="presParOf" srcId="{2D69B2EE-9246-4634-966E-A2539020887B}" destId="{80177EA8-2466-44DD-938D-9E97904F0258}" srcOrd="0" destOrd="0" presId="urn:microsoft.com/office/officeart/2018/2/layout/IconLabelList"/>
    <dgm:cxn modelId="{6E0A2C84-40C0-49C7-A4DF-F2CBF562800C}" type="presParOf" srcId="{2D69B2EE-9246-4634-966E-A2539020887B}" destId="{39BA1C86-2CF8-4A0B-A9DF-E2591C773987}" srcOrd="1" destOrd="0" presId="urn:microsoft.com/office/officeart/2018/2/layout/IconLabelList"/>
    <dgm:cxn modelId="{40D71A2E-826D-46CD-BA74-C739A4F30F8F}" type="presParOf" srcId="{2D69B2EE-9246-4634-966E-A2539020887B}" destId="{718CD18F-3129-4276-A0D0-E1F040F8A40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D0EE5B-B44F-462A-BA5F-CAFED1EA3E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E45543-2A01-4173-BA6B-C343C70BCEF3}">
      <dgm:prSet/>
      <dgm:spPr/>
      <dgm:t>
        <a:bodyPr/>
        <a:lstStyle/>
        <a:p>
          <a:pPr>
            <a:lnSpc>
              <a:spcPct val="100000"/>
            </a:lnSpc>
          </a:pPr>
          <a:r>
            <a:rPr lang="en-IN" dirty="0"/>
            <a:t>Opensource tools</a:t>
          </a:r>
        </a:p>
        <a:p>
          <a:pPr>
            <a:lnSpc>
              <a:spcPct val="100000"/>
            </a:lnSpc>
          </a:pPr>
          <a:r>
            <a:rPr lang="en-IN" dirty="0"/>
            <a:t>1. Tableau Public</a:t>
          </a:r>
        </a:p>
        <a:p>
          <a:pPr>
            <a:lnSpc>
              <a:spcPct val="100000"/>
            </a:lnSpc>
          </a:pPr>
          <a:r>
            <a:rPr lang="en-IN" dirty="0"/>
            <a:t>2. Kibana</a:t>
          </a:r>
          <a:endParaRPr lang="en-US" dirty="0"/>
        </a:p>
      </dgm:t>
    </dgm:pt>
    <dgm:pt modelId="{E709411A-0762-4B5F-84FD-E7B7E7CC86DB}" type="parTrans" cxnId="{4186CB42-B5D8-4650-822E-C9EFAB971991}">
      <dgm:prSet/>
      <dgm:spPr/>
      <dgm:t>
        <a:bodyPr/>
        <a:lstStyle/>
        <a:p>
          <a:endParaRPr lang="en-US"/>
        </a:p>
      </dgm:t>
    </dgm:pt>
    <dgm:pt modelId="{7E7572F9-ACAA-42A8-8752-A253D1841382}" type="sibTrans" cxnId="{4186CB42-B5D8-4650-822E-C9EFAB971991}">
      <dgm:prSet/>
      <dgm:spPr/>
      <dgm:t>
        <a:bodyPr/>
        <a:lstStyle/>
        <a:p>
          <a:endParaRPr lang="en-US"/>
        </a:p>
      </dgm:t>
    </dgm:pt>
    <dgm:pt modelId="{E2073C99-B26E-4982-A490-BF348D0908C9}">
      <dgm:prSet/>
      <dgm:spPr/>
      <dgm:t>
        <a:bodyPr/>
        <a:lstStyle/>
        <a:p>
          <a:pPr>
            <a:lnSpc>
              <a:spcPct val="100000"/>
            </a:lnSpc>
          </a:pPr>
          <a:r>
            <a:rPr lang="en-US">
              <a:hlinkClick xmlns:r="http://schemas.openxmlformats.org/officeDocument/2006/relationships" r:id="rId1"/>
            </a:rPr>
            <a:t>www.boldbi.com</a:t>
          </a:r>
          <a:r>
            <a:rPr lang="en-US"/>
            <a:t> </a:t>
          </a:r>
          <a:endParaRPr lang="en-US" dirty="0"/>
        </a:p>
      </dgm:t>
    </dgm:pt>
    <dgm:pt modelId="{1F969721-9854-4872-86CF-A687ECFA4470}" type="parTrans" cxnId="{13B98B6B-8E57-4B81-AFE7-0D8C4904BE34}">
      <dgm:prSet/>
      <dgm:spPr/>
    </dgm:pt>
    <dgm:pt modelId="{127F23B5-E93F-44C8-AD55-0B6A53B0F085}" type="sibTrans" cxnId="{13B98B6B-8E57-4B81-AFE7-0D8C4904BE34}">
      <dgm:prSet/>
      <dgm:spPr/>
    </dgm:pt>
    <dgm:pt modelId="{8349E865-7B2C-4CB9-89FF-08EDB8D35549}" type="pres">
      <dgm:prSet presAssocID="{93D0EE5B-B44F-462A-BA5F-CAFED1EA3EC2}" presName="root" presStyleCnt="0">
        <dgm:presLayoutVars>
          <dgm:dir/>
          <dgm:resizeHandles val="exact"/>
        </dgm:presLayoutVars>
      </dgm:prSet>
      <dgm:spPr/>
    </dgm:pt>
    <dgm:pt modelId="{C132BD57-190B-4E02-A920-7A9B517EC9E7}" type="pres">
      <dgm:prSet presAssocID="{78E45543-2A01-4173-BA6B-C343C70BCEF3}" presName="compNode" presStyleCnt="0"/>
      <dgm:spPr/>
    </dgm:pt>
    <dgm:pt modelId="{C91A4F46-61AC-466A-BDDE-E96E48D06708}" type="pres">
      <dgm:prSet presAssocID="{78E45543-2A01-4173-BA6B-C343C70BCEF3}" presName="bgRect" presStyleLbl="bgShp" presStyleIdx="0" presStyleCnt="2"/>
      <dgm:spPr/>
    </dgm:pt>
    <dgm:pt modelId="{E0519195-B605-44DB-9C18-DDB6D2F13AA0}" type="pres">
      <dgm:prSet presAssocID="{78E45543-2A01-4173-BA6B-C343C70BCEF3}" presName="iconRect" presStyleLbl="node1" presStyleIdx="0" presStyleCnt="2"/>
      <dgm:spPr>
        <a:blipFill>
          <a:blip xmlns:r="http://schemas.openxmlformats.org/officeDocument/2006/relationships" r:embed="rId2"/>
          <a:srcRect/>
          <a:stretch>
            <a:fillRect l="-25000" r="-25000"/>
          </a:stretch>
        </a:blipFill>
        <a:ln>
          <a:noFill/>
        </a:ln>
      </dgm:spPr>
      <dgm:extLst>
        <a:ext uri="{E40237B7-FDA0-4F09-8148-C483321AD2D9}">
          <dgm14:cNvPr xmlns:dgm14="http://schemas.microsoft.com/office/drawing/2010/diagram" id="0" name="" descr="A desk with technical drawings, pencil and tools"/>
        </a:ext>
      </dgm:extLst>
    </dgm:pt>
    <dgm:pt modelId="{0DC52FCC-D4C0-46BD-9FF2-3D4643B02928}" type="pres">
      <dgm:prSet presAssocID="{78E45543-2A01-4173-BA6B-C343C70BCEF3}" presName="spaceRect" presStyleCnt="0"/>
      <dgm:spPr/>
    </dgm:pt>
    <dgm:pt modelId="{AAA1FF6D-8D80-43BB-8D7F-C74C6125139D}" type="pres">
      <dgm:prSet presAssocID="{78E45543-2A01-4173-BA6B-C343C70BCEF3}" presName="parTx" presStyleLbl="revTx" presStyleIdx="0" presStyleCnt="2">
        <dgm:presLayoutVars>
          <dgm:chMax val="0"/>
          <dgm:chPref val="0"/>
        </dgm:presLayoutVars>
      </dgm:prSet>
      <dgm:spPr/>
    </dgm:pt>
    <dgm:pt modelId="{31BE1640-353D-4E39-A884-78BA9D6028BC}" type="pres">
      <dgm:prSet presAssocID="{7E7572F9-ACAA-42A8-8752-A253D1841382}" presName="sibTrans" presStyleCnt="0"/>
      <dgm:spPr/>
    </dgm:pt>
    <dgm:pt modelId="{087DCCCF-2271-4674-BB6A-92E84630C5B4}" type="pres">
      <dgm:prSet presAssocID="{E2073C99-B26E-4982-A490-BF348D0908C9}" presName="compNode" presStyleCnt="0"/>
      <dgm:spPr/>
    </dgm:pt>
    <dgm:pt modelId="{1506626A-7BCC-4D7B-8DE8-D6ADB62F8AF7}" type="pres">
      <dgm:prSet presAssocID="{E2073C99-B26E-4982-A490-BF348D0908C9}" presName="bgRect" presStyleLbl="bgShp" presStyleIdx="1" presStyleCnt="2"/>
      <dgm:spPr/>
    </dgm:pt>
    <dgm:pt modelId="{ACFEC723-25C7-4E0E-B509-D75B3982745A}" type="pres">
      <dgm:prSet presAssocID="{E2073C99-B26E-4982-A490-BF348D0908C9}" presName="iconRect" presStyleLbl="node1" presStyleIdx="1" presStyleCnt="2"/>
      <dgm:spPr>
        <a:blipFill>
          <a:blip xmlns:r="http://schemas.openxmlformats.org/officeDocument/2006/relationships" r:embed="rId3"/>
          <a:srcRect/>
          <a:stretch>
            <a:fillRect/>
          </a:stretch>
        </a:blipFill>
      </dgm:spPr>
    </dgm:pt>
    <dgm:pt modelId="{F3856BAF-06DD-4FB3-8A69-D17E5FC26443}" type="pres">
      <dgm:prSet presAssocID="{E2073C99-B26E-4982-A490-BF348D0908C9}" presName="spaceRect" presStyleCnt="0"/>
      <dgm:spPr/>
    </dgm:pt>
    <dgm:pt modelId="{FBEEDA71-DEC2-4283-8B34-6AE925F8800F}" type="pres">
      <dgm:prSet presAssocID="{E2073C99-B26E-4982-A490-BF348D0908C9}" presName="parTx" presStyleLbl="revTx" presStyleIdx="1" presStyleCnt="2">
        <dgm:presLayoutVars>
          <dgm:chMax val="0"/>
          <dgm:chPref val="0"/>
        </dgm:presLayoutVars>
      </dgm:prSet>
      <dgm:spPr/>
    </dgm:pt>
  </dgm:ptLst>
  <dgm:cxnLst>
    <dgm:cxn modelId="{4186CB42-B5D8-4650-822E-C9EFAB971991}" srcId="{93D0EE5B-B44F-462A-BA5F-CAFED1EA3EC2}" destId="{78E45543-2A01-4173-BA6B-C343C70BCEF3}" srcOrd="0" destOrd="0" parTransId="{E709411A-0762-4B5F-84FD-E7B7E7CC86DB}" sibTransId="{7E7572F9-ACAA-42A8-8752-A253D1841382}"/>
    <dgm:cxn modelId="{13B98B6B-8E57-4B81-AFE7-0D8C4904BE34}" srcId="{93D0EE5B-B44F-462A-BA5F-CAFED1EA3EC2}" destId="{E2073C99-B26E-4982-A490-BF348D0908C9}" srcOrd="1" destOrd="0" parTransId="{1F969721-9854-4872-86CF-A687ECFA4470}" sibTransId="{127F23B5-E93F-44C8-AD55-0B6A53B0F085}"/>
    <dgm:cxn modelId="{FAD21088-D55A-4F9E-A9B9-F3619F94EB9B}" type="presOf" srcId="{93D0EE5B-B44F-462A-BA5F-CAFED1EA3EC2}" destId="{8349E865-7B2C-4CB9-89FF-08EDB8D35549}" srcOrd="0" destOrd="0" presId="urn:microsoft.com/office/officeart/2018/2/layout/IconVerticalSolidList"/>
    <dgm:cxn modelId="{69F7A0E3-1621-460A-9EDD-84B6F0E466EC}" type="presOf" srcId="{E2073C99-B26E-4982-A490-BF348D0908C9}" destId="{FBEEDA71-DEC2-4283-8B34-6AE925F8800F}" srcOrd="0" destOrd="0" presId="urn:microsoft.com/office/officeart/2018/2/layout/IconVerticalSolidList"/>
    <dgm:cxn modelId="{449C88E7-0943-4052-9C8E-41F88CBB6F02}" type="presOf" srcId="{78E45543-2A01-4173-BA6B-C343C70BCEF3}" destId="{AAA1FF6D-8D80-43BB-8D7F-C74C6125139D}" srcOrd="0" destOrd="0" presId="urn:microsoft.com/office/officeart/2018/2/layout/IconVerticalSolidList"/>
    <dgm:cxn modelId="{1BC1A622-57D3-4803-9D6A-F5EE6B40E27C}" type="presParOf" srcId="{8349E865-7B2C-4CB9-89FF-08EDB8D35549}" destId="{C132BD57-190B-4E02-A920-7A9B517EC9E7}" srcOrd="0" destOrd="0" presId="urn:microsoft.com/office/officeart/2018/2/layout/IconVerticalSolidList"/>
    <dgm:cxn modelId="{D1819E9A-BAED-4CA9-BF33-6DD932121A36}" type="presParOf" srcId="{C132BD57-190B-4E02-A920-7A9B517EC9E7}" destId="{C91A4F46-61AC-466A-BDDE-E96E48D06708}" srcOrd="0" destOrd="0" presId="urn:microsoft.com/office/officeart/2018/2/layout/IconVerticalSolidList"/>
    <dgm:cxn modelId="{46743587-430D-41A7-9198-92721BD3A2A6}" type="presParOf" srcId="{C132BD57-190B-4E02-A920-7A9B517EC9E7}" destId="{E0519195-B605-44DB-9C18-DDB6D2F13AA0}" srcOrd="1" destOrd="0" presId="urn:microsoft.com/office/officeart/2018/2/layout/IconVerticalSolidList"/>
    <dgm:cxn modelId="{DCB2B792-C41C-40AE-B6F0-B50002708A07}" type="presParOf" srcId="{C132BD57-190B-4E02-A920-7A9B517EC9E7}" destId="{0DC52FCC-D4C0-46BD-9FF2-3D4643B02928}" srcOrd="2" destOrd="0" presId="urn:microsoft.com/office/officeart/2018/2/layout/IconVerticalSolidList"/>
    <dgm:cxn modelId="{BB270689-A892-4AD3-BAC0-ED14F190C25E}" type="presParOf" srcId="{C132BD57-190B-4E02-A920-7A9B517EC9E7}" destId="{AAA1FF6D-8D80-43BB-8D7F-C74C6125139D}" srcOrd="3" destOrd="0" presId="urn:microsoft.com/office/officeart/2018/2/layout/IconVerticalSolidList"/>
    <dgm:cxn modelId="{9A2F3C6A-2ADF-48D1-B3D7-378479D8086C}" type="presParOf" srcId="{8349E865-7B2C-4CB9-89FF-08EDB8D35549}" destId="{31BE1640-353D-4E39-A884-78BA9D6028BC}" srcOrd="1" destOrd="0" presId="urn:microsoft.com/office/officeart/2018/2/layout/IconVerticalSolidList"/>
    <dgm:cxn modelId="{A29A6384-0C3E-47B3-AE39-474717F8BD94}" type="presParOf" srcId="{8349E865-7B2C-4CB9-89FF-08EDB8D35549}" destId="{087DCCCF-2271-4674-BB6A-92E84630C5B4}" srcOrd="2" destOrd="0" presId="urn:microsoft.com/office/officeart/2018/2/layout/IconVerticalSolidList"/>
    <dgm:cxn modelId="{488ECF95-F7E1-4627-9428-B10B5BCACDF4}" type="presParOf" srcId="{087DCCCF-2271-4674-BB6A-92E84630C5B4}" destId="{1506626A-7BCC-4D7B-8DE8-D6ADB62F8AF7}" srcOrd="0" destOrd="0" presId="urn:microsoft.com/office/officeart/2018/2/layout/IconVerticalSolidList"/>
    <dgm:cxn modelId="{76A2D328-756C-4CE1-AC9A-69893CEA58D5}" type="presParOf" srcId="{087DCCCF-2271-4674-BB6A-92E84630C5B4}" destId="{ACFEC723-25C7-4E0E-B509-D75B3982745A}" srcOrd="1" destOrd="0" presId="urn:microsoft.com/office/officeart/2018/2/layout/IconVerticalSolidList"/>
    <dgm:cxn modelId="{E5EBC674-876D-40A3-85BD-69D6B99AE967}" type="presParOf" srcId="{087DCCCF-2271-4674-BB6A-92E84630C5B4}" destId="{F3856BAF-06DD-4FB3-8A69-D17E5FC26443}" srcOrd="2" destOrd="0" presId="urn:microsoft.com/office/officeart/2018/2/layout/IconVerticalSolidList"/>
    <dgm:cxn modelId="{0AB3E769-3A18-401C-B1E8-DA019599C5D9}" type="presParOf" srcId="{087DCCCF-2271-4674-BB6A-92E84630C5B4}" destId="{FBEEDA71-DEC2-4283-8B34-6AE925F880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01CCB-4164-49F3-A229-D39DAD14D715}">
      <dsp:nvSpPr>
        <dsp:cNvPr id="0" name=""/>
        <dsp:cNvSpPr/>
      </dsp:nvSpPr>
      <dsp:spPr>
        <a:xfrm rot="10800000">
          <a:off x="1810851" y="1851"/>
          <a:ext cx="8243409"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22400">
            <a:lnSpc>
              <a:spcPct val="90000"/>
            </a:lnSpc>
            <a:spcBef>
              <a:spcPct val="0"/>
            </a:spcBef>
            <a:spcAft>
              <a:spcPct val="35000"/>
            </a:spcAft>
            <a:buNone/>
          </a:pPr>
          <a:r>
            <a:rPr lang="en-US" sz="3200" kern="1200" dirty="0"/>
            <a:t>SQL</a:t>
          </a:r>
          <a:endParaRPr lang="en-IN" sz="3200" kern="1200" dirty="0"/>
        </a:p>
        <a:p>
          <a:pPr marL="228600" lvl="1" indent="-228600" algn="l" defTabSz="1066800">
            <a:lnSpc>
              <a:spcPct val="90000"/>
            </a:lnSpc>
            <a:spcBef>
              <a:spcPct val="0"/>
            </a:spcBef>
            <a:spcAft>
              <a:spcPct val="15000"/>
            </a:spcAft>
            <a:buChar char="•"/>
          </a:pPr>
          <a:r>
            <a:rPr lang="en-US" sz="2400" kern="1200" dirty="0"/>
            <a:t>Excel, Microsoft SQL, MySQL, PostgreSQL…</a:t>
          </a:r>
          <a:endParaRPr lang="en-IN" sz="2400" kern="1200" dirty="0"/>
        </a:p>
        <a:p>
          <a:pPr marL="228600" lvl="1" indent="-228600" algn="l" defTabSz="1066800">
            <a:lnSpc>
              <a:spcPct val="90000"/>
            </a:lnSpc>
            <a:spcBef>
              <a:spcPct val="0"/>
            </a:spcBef>
            <a:spcAft>
              <a:spcPct val="15000"/>
            </a:spcAft>
            <a:buChar char="•"/>
          </a:pPr>
          <a:r>
            <a:rPr lang="en-IN" sz="2400" kern="1200" dirty="0"/>
            <a:t>Format - Table with Rows and Columns.</a:t>
          </a:r>
        </a:p>
        <a:p>
          <a:pPr marL="228600" lvl="1" indent="-228600" algn="l" defTabSz="1066800">
            <a:lnSpc>
              <a:spcPct val="90000"/>
            </a:lnSpc>
            <a:spcBef>
              <a:spcPct val="0"/>
            </a:spcBef>
            <a:spcAft>
              <a:spcPct val="15000"/>
            </a:spcAft>
            <a:buChar char="•"/>
          </a:pPr>
          <a:r>
            <a:rPr lang="en-IN" sz="2400" kern="1200" dirty="0"/>
            <a:t>Structured Data - RDBMS</a:t>
          </a:r>
        </a:p>
        <a:p>
          <a:pPr marL="228600" lvl="1" indent="-228600" algn="l" defTabSz="1066800">
            <a:lnSpc>
              <a:spcPct val="90000"/>
            </a:lnSpc>
            <a:spcBef>
              <a:spcPct val="0"/>
            </a:spcBef>
            <a:spcAft>
              <a:spcPct val="15000"/>
            </a:spcAft>
            <a:buChar char="•"/>
          </a:pPr>
          <a:endParaRPr lang="en-IN" sz="2400" kern="1200" dirty="0"/>
        </a:p>
      </dsp:txBody>
      <dsp:txXfrm rot="10800000">
        <a:off x="2466598" y="1851"/>
        <a:ext cx="7587662" cy="2622990"/>
      </dsp:txXfrm>
    </dsp:sp>
    <dsp:sp modelId="{A5E3BF1F-9E22-4EF9-875C-DEFE3CA5FDA3}">
      <dsp:nvSpPr>
        <dsp:cNvPr id="0" name=""/>
        <dsp:cNvSpPr/>
      </dsp:nvSpPr>
      <dsp:spPr>
        <a:xfrm>
          <a:off x="959114" y="1851"/>
          <a:ext cx="2622990" cy="26229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C8CB7C-2C87-4B3C-B644-DCA92503F37D}">
      <dsp:nvSpPr>
        <dsp:cNvPr id="0" name=""/>
        <dsp:cNvSpPr/>
      </dsp:nvSpPr>
      <dsp:spPr>
        <a:xfrm rot="10800000">
          <a:off x="1857047" y="3407824"/>
          <a:ext cx="8181815" cy="262299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6666" tIns="91440" rIns="170688" bIns="91440" numCol="1" spcCol="1270" anchor="t" anchorCtr="0">
          <a:noAutofit/>
        </a:bodyPr>
        <a:lstStyle/>
        <a:p>
          <a:pPr marL="0" lvl="0" indent="0" algn="l" defTabSz="1466850">
            <a:lnSpc>
              <a:spcPct val="90000"/>
            </a:lnSpc>
            <a:spcBef>
              <a:spcPct val="0"/>
            </a:spcBef>
            <a:spcAft>
              <a:spcPct val="35000"/>
            </a:spcAft>
            <a:buNone/>
          </a:pPr>
          <a:r>
            <a:rPr lang="en-US" sz="3300" kern="1200" dirty="0"/>
            <a:t>NoSQL</a:t>
          </a:r>
          <a:endParaRPr lang="en-IN" sz="3300" kern="1200" dirty="0"/>
        </a:p>
        <a:p>
          <a:pPr marL="228600" lvl="1" indent="-228600" algn="l" defTabSz="1066800">
            <a:lnSpc>
              <a:spcPct val="90000"/>
            </a:lnSpc>
            <a:spcBef>
              <a:spcPct val="0"/>
            </a:spcBef>
            <a:spcAft>
              <a:spcPct val="15000"/>
            </a:spcAft>
            <a:buChar char="•"/>
          </a:pPr>
          <a:r>
            <a:rPr lang="en-IN" sz="2400" kern="1200" dirty="0"/>
            <a:t>CSV, JSON, AVRO, XML…</a:t>
          </a:r>
        </a:p>
        <a:p>
          <a:pPr marL="228600" lvl="1" indent="-228600" algn="l" defTabSz="1066800">
            <a:lnSpc>
              <a:spcPct val="90000"/>
            </a:lnSpc>
            <a:spcBef>
              <a:spcPct val="0"/>
            </a:spcBef>
            <a:spcAft>
              <a:spcPct val="15000"/>
            </a:spcAft>
            <a:buChar char="•"/>
          </a:pPr>
          <a:r>
            <a:rPr lang="en-IN" sz="2400" kern="1200" dirty="0"/>
            <a:t>Format – Like Table, Parent/child, Nodes and edges…</a:t>
          </a:r>
        </a:p>
        <a:p>
          <a:pPr marL="228600" lvl="1" indent="-228600" algn="l" defTabSz="1066800">
            <a:lnSpc>
              <a:spcPct val="90000"/>
            </a:lnSpc>
            <a:spcBef>
              <a:spcPct val="0"/>
            </a:spcBef>
            <a:spcAft>
              <a:spcPct val="15000"/>
            </a:spcAft>
            <a:buChar char="•"/>
          </a:pPr>
          <a:r>
            <a:rPr lang="en-US" sz="2400" kern="1200" dirty="0"/>
            <a:t>Semi structured or no structure at all.</a:t>
          </a:r>
          <a:endParaRPr lang="en-IN" sz="2400" kern="1200" dirty="0"/>
        </a:p>
        <a:p>
          <a:pPr marL="228600" lvl="1" indent="-228600" algn="l" defTabSz="1066800">
            <a:lnSpc>
              <a:spcPct val="90000"/>
            </a:lnSpc>
            <a:spcBef>
              <a:spcPct val="0"/>
            </a:spcBef>
            <a:spcAft>
              <a:spcPct val="15000"/>
            </a:spcAft>
            <a:buChar char="•"/>
          </a:pPr>
          <a:endParaRPr lang="en-IN" sz="2400" kern="1200" dirty="0"/>
        </a:p>
      </dsp:txBody>
      <dsp:txXfrm rot="10800000">
        <a:off x="2512794" y="3407824"/>
        <a:ext cx="7526068" cy="2622990"/>
      </dsp:txXfrm>
    </dsp:sp>
    <dsp:sp modelId="{02830AB4-7889-4C3D-8A67-F45B0B17CB74}">
      <dsp:nvSpPr>
        <dsp:cNvPr id="0" name=""/>
        <dsp:cNvSpPr/>
      </dsp:nvSpPr>
      <dsp:spPr>
        <a:xfrm>
          <a:off x="974512" y="3407824"/>
          <a:ext cx="2622990" cy="262299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08484-BA64-42DE-B63E-BC1B240A62B0}">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4B0BA-AD4F-42E3-8030-E736526BFE7D}">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Always audience in mind.</a:t>
          </a:r>
        </a:p>
      </dsp:txBody>
      <dsp:txXfrm>
        <a:off x="174284" y="2753095"/>
        <a:ext cx="3301169" cy="720000"/>
      </dsp:txXfrm>
    </dsp:sp>
    <dsp:sp modelId="{70DE3ED1-06DA-47DA-9B1D-566FFB9649A3}">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DF740-99EF-4B56-9AD8-84E7678243B1}">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Clever in </a:t>
          </a:r>
          <a:r>
            <a:rPr lang="en-US" sz="2500" b="1" kern="1200"/>
            <a:t>COLORS.</a:t>
          </a:r>
          <a:endParaRPr lang="en-US" sz="2500" kern="1200"/>
        </a:p>
      </dsp:txBody>
      <dsp:txXfrm>
        <a:off x="4053158" y="2753095"/>
        <a:ext cx="3301169" cy="720000"/>
      </dsp:txXfrm>
    </dsp:sp>
    <dsp:sp modelId="{80177EA8-2466-44DD-938D-9E97904F0258}">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CD18F-3129-4276-A0D0-E1F040F8A402}">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Use more Words.</a:t>
          </a:r>
        </a:p>
      </dsp:txBody>
      <dsp:txXfrm>
        <a:off x="7932033" y="2753095"/>
        <a:ext cx="330116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4F46-61AC-466A-BDDE-E96E48D06708}">
      <dsp:nvSpPr>
        <dsp:cNvPr id="0" name=""/>
        <dsp:cNvSpPr/>
      </dsp:nvSpPr>
      <dsp:spPr>
        <a:xfrm>
          <a:off x="0" y="956381"/>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19195-B605-44DB-9C18-DDB6D2F13AA0}">
      <dsp:nvSpPr>
        <dsp:cNvPr id="0" name=""/>
        <dsp:cNvSpPr/>
      </dsp:nvSpPr>
      <dsp:spPr>
        <a:xfrm>
          <a:off x="534102" y="1353647"/>
          <a:ext cx="971095" cy="971095"/>
        </a:xfrm>
        <a:prstGeom prst="rect">
          <a:avLst/>
        </a:prstGeom>
        <a:blipFill>
          <a:blip xmlns:r="http://schemas.openxmlformats.org/officeDocument/2006/relationships" r:embed="rId1"/>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A1FF6D-8D80-43BB-8D7F-C74C6125139D}">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100000"/>
            </a:lnSpc>
            <a:spcBef>
              <a:spcPct val="0"/>
            </a:spcBef>
            <a:spcAft>
              <a:spcPct val="35000"/>
            </a:spcAft>
            <a:buNone/>
          </a:pPr>
          <a:r>
            <a:rPr lang="en-IN" sz="2400" kern="1200" dirty="0"/>
            <a:t>Opensource tools</a:t>
          </a:r>
        </a:p>
        <a:p>
          <a:pPr marL="0" lvl="0" indent="0" algn="l" defTabSz="1066800">
            <a:lnSpc>
              <a:spcPct val="100000"/>
            </a:lnSpc>
            <a:spcBef>
              <a:spcPct val="0"/>
            </a:spcBef>
            <a:spcAft>
              <a:spcPct val="35000"/>
            </a:spcAft>
            <a:buNone/>
          </a:pPr>
          <a:r>
            <a:rPr lang="en-IN" sz="2400" kern="1200" dirty="0"/>
            <a:t>1. Tableau Public</a:t>
          </a:r>
        </a:p>
        <a:p>
          <a:pPr marL="0" lvl="0" indent="0" algn="l" defTabSz="1066800">
            <a:lnSpc>
              <a:spcPct val="100000"/>
            </a:lnSpc>
            <a:spcBef>
              <a:spcPct val="0"/>
            </a:spcBef>
            <a:spcAft>
              <a:spcPct val="35000"/>
            </a:spcAft>
            <a:buNone/>
          </a:pPr>
          <a:r>
            <a:rPr lang="en-IN" sz="2400" kern="1200" dirty="0"/>
            <a:t>2. Kibana</a:t>
          </a:r>
          <a:endParaRPr lang="en-US" sz="2400" kern="1200" dirty="0"/>
        </a:p>
      </dsp:txBody>
      <dsp:txXfrm>
        <a:off x="2039300" y="956381"/>
        <a:ext cx="4474303" cy="1765627"/>
      </dsp:txXfrm>
    </dsp:sp>
    <dsp:sp modelId="{1506626A-7BCC-4D7B-8DE8-D6ADB62F8AF7}">
      <dsp:nvSpPr>
        <dsp:cNvPr id="0" name=""/>
        <dsp:cNvSpPr/>
      </dsp:nvSpPr>
      <dsp:spPr>
        <a:xfrm>
          <a:off x="0" y="3163416"/>
          <a:ext cx="6513603" cy="1765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EC723-25C7-4E0E-B509-D75B3982745A}">
      <dsp:nvSpPr>
        <dsp:cNvPr id="0" name=""/>
        <dsp:cNvSpPr/>
      </dsp:nvSpPr>
      <dsp:spPr>
        <a:xfrm>
          <a:off x="534102" y="3560682"/>
          <a:ext cx="971095" cy="971095"/>
        </a:xfrm>
        <a:prstGeom prst="rect">
          <a:avLst/>
        </a:prstGeom>
        <a:blipFill>
          <a:blip xmlns:r="http://schemas.openxmlformats.org/officeDocument/2006/relationships" r:embed="rId2"/>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EDA71-DEC2-4283-8B34-6AE925F8800F}">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066800">
            <a:lnSpc>
              <a:spcPct val="100000"/>
            </a:lnSpc>
            <a:spcBef>
              <a:spcPct val="0"/>
            </a:spcBef>
            <a:spcAft>
              <a:spcPct val="35000"/>
            </a:spcAft>
            <a:buNone/>
          </a:pPr>
          <a:r>
            <a:rPr lang="en-US" sz="2400" kern="1200">
              <a:hlinkClick xmlns:r="http://schemas.openxmlformats.org/officeDocument/2006/relationships" r:id="rId3"/>
            </a:rPr>
            <a:t>www.boldbi.com</a:t>
          </a:r>
          <a:r>
            <a:rPr lang="en-US" sz="2400" kern="1200"/>
            <a:t> </a:t>
          </a:r>
          <a:endParaRPr lang="en-US" sz="2400" kern="1200" dirty="0"/>
        </a:p>
      </dsp:txBody>
      <dsp:txXfrm>
        <a:off x="2039300" y="3163416"/>
        <a:ext cx="4474303" cy="1765627"/>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7A37F-DECD-49DA-A212-675229643A9D}" type="datetimeFigureOut">
              <a:rPr lang="en-IN" smtClean="0"/>
              <a:t>22-06-2020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9D9CC-4768-4630-9158-F730469C181D}" type="slidenum">
              <a:rPr lang="en-IN" smtClean="0"/>
              <a:t>‹#›</a:t>
            </a:fld>
            <a:endParaRPr lang="en-IN"/>
          </a:p>
        </p:txBody>
      </p:sp>
    </p:spTree>
    <p:extLst>
      <p:ext uri="{BB962C8B-B14F-4D97-AF65-F5344CB8AC3E}">
        <p14:creationId xmlns:p14="http://schemas.microsoft.com/office/powerpoint/2010/main" val="3808561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visme.co/blog/dos-and-donts-chart-makin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infogram.com/blog/color-theory-dos-and-donts-for-data-visualiza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mo.boldbi.com/bi/en-us/dashboards/5ac25fc1-d101-4aad-b435-ee53063ca4d7/Health%20Care/COVID-19?showmydashboards=1&amp;tab=COVID-19%20-%20Global%20Analysi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good morning to one and all attending this webinar. Especially HOD - Dr. A. </a:t>
            </a:r>
            <a:r>
              <a:rPr lang="en-US" dirty="0" err="1"/>
              <a:t>Murugan</a:t>
            </a:r>
            <a:r>
              <a:rPr lang="en-US" dirty="0"/>
              <a:t> and Mrs. </a:t>
            </a:r>
            <a:r>
              <a:rPr lang="en-US" dirty="0" err="1"/>
              <a:t>Jayapradha</a:t>
            </a:r>
            <a:r>
              <a:rPr lang="en-US" dirty="0"/>
              <a:t>, for providing this opportunity to share my knowledge about Data Visualization.  </a:t>
            </a:r>
          </a:p>
        </p:txBody>
      </p:sp>
      <p:sp>
        <p:nvSpPr>
          <p:cNvPr id="4" name="Slide Number Placeholder 3"/>
          <p:cNvSpPr>
            <a:spLocks noGrp="1"/>
          </p:cNvSpPr>
          <p:nvPr>
            <p:ph type="sldNum" sz="quarter" idx="5"/>
          </p:nvPr>
        </p:nvSpPr>
        <p:spPr/>
        <p:txBody>
          <a:bodyPr/>
          <a:lstStyle/>
          <a:p>
            <a:fld id="{7299D9CC-4768-4630-9158-F730469C181D}" type="slidenum">
              <a:rPr lang="en-IN" smtClean="0"/>
              <a:t>1</a:t>
            </a:fld>
            <a:endParaRPr lang="en-IN"/>
          </a:p>
        </p:txBody>
      </p:sp>
    </p:spTree>
    <p:extLst>
      <p:ext uri="{BB962C8B-B14F-4D97-AF65-F5344CB8AC3E}">
        <p14:creationId xmlns:p14="http://schemas.microsoft.com/office/powerpoint/2010/main" val="3774537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N" dirty="0"/>
          </a:p>
        </p:txBody>
      </p:sp>
      <p:sp>
        <p:nvSpPr>
          <p:cNvPr id="4" name="Slide Number Placeholder 3"/>
          <p:cNvSpPr>
            <a:spLocks noGrp="1"/>
          </p:cNvSpPr>
          <p:nvPr>
            <p:ph type="sldNum" sz="quarter" idx="5"/>
          </p:nvPr>
        </p:nvSpPr>
        <p:spPr/>
        <p:txBody>
          <a:bodyPr/>
          <a:lstStyle/>
          <a:p>
            <a:fld id="{0FA58A73-9AF5-4868-B9BF-52715282A3BA}" type="slidenum">
              <a:rPr lang="en-US" smtClean="0"/>
              <a:t>12</a:t>
            </a:fld>
            <a:endParaRPr lang="en-US"/>
          </a:p>
        </p:txBody>
      </p:sp>
    </p:spTree>
    <p:extLst>
      <p:ext uri="{BB962C8B-B14F-4D97-AF65-F5344CB8AC3E}">
        <p14:creationId xmlns:p14="http://schemas.microsoft.com/office/powerpoint/2010/main" val="1809774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Visuals in PowerPoint. A miniature of Excel and Power BI into PowerPoint itself.</a:t>
            </a:r>
          </a:p>
        </p:txBody>
      </p:sp>
      <p:sp>
        <p:nvSpPr>
          <p:cNvPr id="4" name="Slide Number Placeholder 3"/>
          <p:cNvSpPr>
            <a:spLocks noGrp="1"/>
          </p:cNvSpPr>
          <p:nvPr>
            <p:ph type="sldNum" sz="quarter" idx="5"/>
          </p:nvPr>
        </p:nvSpPr>
        <p:spPr/>
        <p:txBody>
          <a:bodyPr/>
          <a:lstStyle/>
          <a:p>
            <a:fld id="{6CA4753F-1BC7-44B1-AE2C-11D8B03F4906}" type="slidenum">
              <a:rPr lang="en-IN" smtClean="0"/>
              <a:t>13</a:t>
            </a:fld>
            <a:endParaRPr lang="en-IN"/>
          </a:p>
        </p:txBody>
      </p:sp>
    </p:spTree>
    <p:extLst>
      <p:ext uri="{BB962C8B-B14F-4D97-AF65-F5344CB8AC3E}">
        <p14:creationId xmlns:p14="http://schemas.microsoft.com/office/powerpoint/2010/main" val="3652224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visualization by yourself. All you need to know is know the terms “Measure”, “Dimension” as clear as possible. Then you can simply differentiate your data and decide on best chart to apply on.</a:t>
            </a:r>
          </a:p>
        </p:txBody>
      </p:sp>
      <p:sp>
        <p:nvSpPr>
          <p:cNvPr id="4" name="Slide Number Placeholder 3"/>
          <p:cNvSpPr>
            <a:spLocks noGrp="1"/>
          </p:cNvSpPr>
          <p:nvPr>
            <p:ph type="sldNum" sz="quarter" idx="5"/>
          </p:nvPr>
        </p:nvSpPr>
        <p:spPr/>
        <p:txBody>
          <a:bodyPr/>
          <a:lstStyle/>
          <a:p>
            <a:fld id="{7299D9CC-4768-4630-9158-F730469C181D}" type="slidenum">
              <a:rPr lang="en-IN" smtClean="0"/>
              <a:t>14</a:t>
            </a:fld>
            <a:endParaRPr lang="en-IN"/>
          </a:p>
        </p:txBody>
      </p:sp>
    </p:spTree>
    <p:extLst>
      <p:ext uri="{BB962C8B-B14F-4D97-AF65-F5344CB8AC3E}">
        <p14:creationId xmlns:p14="http://schemas.microsoft.com/office/powerpoint/2010/main" val="33967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Nowadays, if you take a bank, </a:t>
            </a:r>
          </a:p>
          <a:p>
            <a:r>
              <a:rPr lang="en-US" sz="1200" b="0" i="0" kern="1200" dirty="0">
                <a:solidFill>
                  <a:schemeClr val="tx1"/>
                </a:solidFill>
                <a:effectLst/>
                <a:latin typeface="+mn-lt"/>
                <a:ea typeface="+mn-ea"/>
                <a:cs typeface="+mn-cs"/>
              </a:rPr>
              <a:t>Very old – Everything was done by humans.</a:t>
            </a:r>
          </a:p>
          <a:p>
            <a:r>
              <a:rPr lang="en-US" sz="1200" b="0" i="0" kern="1200" dirty="0">
                <a:solidFill>
                  <a:schemeClr val="tx1"/>
                </a:solidFill>
                <a:effectLst/>
                <a:latin typeface="+mn-lt"/>
                <a:ea typeface="+mn-ea"/>
                <a:cs typeface="+mn-cs"/>
              </a:rPr>
              <a:t>A decade ago - Humans took decisions with the help of some software.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now - by itself it has become almost as a complete software.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perfect example would be of sanctioning a personal loan. Things like the CIBIL score, a person’s authenticity available as up-to-date data has provided the power to decide to sanction a loan to machines themselves.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 automation started to begin in Data Visualization as well.</a:t>
            </a:r>
          </a:p>
        </p:txBody>
      </p:sp>
      <p:sp>
        <p:nvSpPr>
          <p:cNvPr id="4" name="Slide Number Placeholder 3"/>
          <p:cNvSpPr>
            <a:spLocks noGrp="1"/>
          </p:cNvSpPr>
          <p:nvPr>
            <p:ph type="sldNum" sz="quarter" idx="5"/>
          </p:nvPr>
        </p:nvSpPr>
        <p:spPr/>
        <p:txBody>
          <a:bodyPr/>
          <a:lstStyle/>
          <a:p>
            <a:fld id="{6CA4753F-1BC7-44B1-AE2C-11D8B03F4906}" type="slidenum">
              <a:rPr lang="en-IN" smtClean="0"/>
              <a:t>16</a:t>
            </a:fld>
            <a:endParaRPr lang="en-IN"/>
          </a:p>
        </p:txBody>
      </p:sp>
    </p:spTree>
    <p:extLst>
      <p:ext uri="{BB962C8B-B14F-4D97-AF65-F5344CB8AC3E}">
        <p14:creationId xmlns:p14="http://schemas.microsoft.com/office/powerpoint/2010/main" val="3948315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Do we have anyone here know about or using “Ideas” in Excel?</a:t>
            </a:r>
          </a:p>
          <a:p>
            <a:pPr marL="171450" indent="-171450">
              <a:buFontTx/>
              <a:buChar char="-"/>
            </a:pPr>
            <a:r>
              <a:rPr lang="en-IN" dirty="0"/>
              <a:t>Auto BI</a:t>
            </a:r>
          </a:p>
          <a:p>
            <a:pPr marL="171450" indent="-171450">
              <a:buFontTx/>
              <a:buChar char="-"/>
            </a:pPr>
            <a:r>
              <a:rPr lang="en-IN" dirty="0"/>
              <a:t>Quickest and easiest way of Learning data analytics, visualization.</a:t>
            </a:r>
          </a:p>
          <a:p>
            <a:pPr marL="171450" indent="-171450">
              <a:buFontTx/>
              <a:buChar char="-"/>
            </a:pPr>
            <a:r>
              <a:rPr lang="en-IN" dirty="0"/>
              <a:t>Works only with internet.</a:t>
            </a:r>
          </a:p>
          <a:p>
            <a:pPr marL="171450" indent="-171450">
              <a:buFontTx/>
              <a:buChar cha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COVID-19 Data as Sheets, Dashboards,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Outliers – Show Energy Data as example. Excel Ideas also can help for Data Profiling to ensure the correctness of Excel data like there is no incorrect info like Outliers.</a:t>
            </a:r>
          </a:p>
          <a:p>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17</a:t>
            </a:fld>
            <a:endParaRPr lang="en-IN"/>
          </a:p>
        </p:txBody>
      </p:sp>
    </p:spTree>
    <p:extLst>
      <p:ext uri="{BB962C8B-B14F-4D97-AF65-F5344CB8AC3E}">
        <p14:creationId xmlns:p14="http://schemas.microsoft.com/office/powerpoint/2010/main" val="1303754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dirty="0">
                <a:solidFill>
                  <a:srgbClr val="000000"/>
                </a:solidFill>
                <a:effectLst/>
                <a:latin typeface="Calibri" panose="020F0502020204030204" pitchFamily="34" charset="0"/>
              </a:rPr>
              <a:t>As mentioned in the first slide, effectively communicating the extracted insight to the target audience is important. These are 3 simple skills to improve the storytelling with data.</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First and foremost is being specific about who your audience is. One should design everything keeping that audience in mind. Creating a chart for a communication purpose for our understanding is an easy task. If we step out of ourselves and think how do, we design for our audience will give effective results. Thinking is nothing but knowing ‘who are they’, ‘what do they care or expect’, ‘what keeps them up at night’.. Designing dashboards, keeping such motivation factors in mind will allow us to get their attention and can get our message across easily.</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coming to colors – It is not only about using pleasing colors in a dashboard. Think about where your audience to look and create a sparing contrast to achieve the attention.</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US" sz="1200" b="0" i="0" dirty="0">
                <a:solidFill>
                  <a:srgbClr val="000000"/>
                </a:solidFill>
                <a:effectLst/>
                <a:latin typeface="Calibri" panose="020F0502020204030204" pitchFamily="34" charset="0"/>
              </a:rPr>
              <a:t>Next, we should use more words in a dashboard. I mean it is words not sentences. Like axis labels, value labels, titles in a dashboard. Really these words will give more meaning quickly to the numbers and charts present in a dashboard.</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endParaRPr lang="en-US" sz="1200" b="0" i="0" dirty="0">
              <a:solidFill>
                <a:srgbClr val="000000"/>
              </a:solidFill>
              <a:effectLst/>
              <a:latin typeface="Calibri" panose="020F0502020204030204" pitchFamily="34" charset="0"/>
            </a:endParaRPr>
          </a:p>
          <a:p>
            <a:pPr rtl="0" fontAlgn="base"/>
            <a:r>
              <a:rPr lang="en-US" dirty="0">
                <a:hlinkClick r:id="rId3"/>
              </a:rPr>
              <a:t>https://visme.co/blog/dos-and-donts-chart-making/</a:t>
            </a:r>
            <a:endParaRPr lang="en-US" dirty="0"/>
          </a:p>
          <a:p>
            <a:pPr rtl="0" fontAlgn="base"/>
            <a:r>
              <a:rPr lang="en-US" dirty="0">
                <a:hlinkClick r:id="rId4"/>
              </a:rPr>
              <a:t>https://infogram.com/blog/color-theory-dos-and-donts-for-data-visualization/</a:t>
            </a:r>
            <a:endParaRPr lang="en-US" sz="1200" b="0" i="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873769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a rule book which most of us would be using while we get confused between choosing chart type.</a:t>
            </a:r>
          </a:p>
        </p:txBody>
      </p:sp>
      <p:sp>
        <p:nvSpPr>
          <p:cNvPr id="4" name="Slide Number Placeholder 3"/>
          <p:cNvSpPr>
            <a:spLocks noGrp="1"/>
          </p:cNvSpPr>
          <p:nvPr>
            <p:ph type="sldNum" sz="quarter" idx="5"/>
          </p:nvPr>
        </p:nvSpPr>
        <p:spPr/>
        <p:txBody>
          <a:bodyPr/>
          <a:lstStyle/>
          <a:p>
            <a:fld id="{7299D9CC-4768-4630-9158-F730469C181D}" type="slidenum">
              <a:rPr lang="en-IN" smtClean="0"/>
              <a:t>22</a:t>
            </a:fld>
            <a:endParaRPr lang="en-IN"/>
          </a:p>
        </p:txBody>
      </p:sp>
    </p:spTree>
    <p:extLst>
      <p:ext uri="{BB962C8B-B14F-4D97-AF65-F5344CB8AC3E}">
        <p14:creationId xmlns:p14="http://schemas.microsoft.com/office/powerpoint/2010/main" val="2528521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Measures are numerical values that mathematical functions work on. Which one of the following is a Measure?</a:t>
            </a:r>
            <a:endParaRPr lang="en-IN" dirty="0"/>
          </a:p>
        </p:txBody>
      </p:sp>
      <p:sp>
        <p:nvSpPr>
          <p:cNvPr id="4" name="Slide Number Placeholder 3"/>
          <p:cNvSpPr>
            <a:spLocks noGrp="1"/>
          </p:cNvSpPr>
          <p:nvPr>
            <p:ph type="sldNum" sz="quarter" idx="5"/>
          </p:nvPr>
        </p:nvSpPr>
        <p:spPr/>
        <p:txBody>
          <a:bodyPr/>
          <a:lstStyle/>
          <a:p>
            <a:fld id="{7299D9CC-4768-4630-9158-F730469C181D}" type="slidenum">
              <a:rPr lang="en-IN" smtClean="0"/>
              <a:t>23</a:t>
            </a:fld>
            <a:endParaRPr lang="en-IN"/>
          </a:p>
        </p:txBody>
      </p:sp>
    </p:spTree>
    <p:extLst>
      <p:ext uri="{BB962C8B-B14F-4D97-AF65-F5344CB8AC3E}">
        <p14:creationId xmlns:p14="http://schemas.microsoft.com/office/powerpoint/2010/main" val="3584932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Which chart helps to find the relationship between data points?</a:t>
            </a:r>
          </a:p>
        </p:txBody>
      </p:sp>
      <p:sp>
        <p:nvSpPr>
          <p:cNvPr id="4" name="Slide Number Placeholder 3"/>
          <p:cNvSpPr>
            <a:spLocks noGrp="1"/>
          </p:cNvSpPr>
          <p:nvPr>
            <p:ph type="sldNum" sz="quarter" idx="5"/>
          </p:nvPr>
        </p:nvSpPr>
        <p:spPr/>
        <p:txBody>
          <a:bodyPr/>
          <a:lstStyle/>
          <a:p>
            <a:fld id="{7299D9CC-4768-4630-9158-F730469C181D}" type="slidenum">
              <a:rPr lang="en-IN" smtClean="0"/>
              <a:t>24</a:t>
            </a:fld>
            <a:endParaRPr lang="en-IN"/>
          </a:p>
        </p:txBody>
      </p:sp>
    </p:spTree>
    <p:extLst>
      <p:ext uri="{BB962C8B-B14F-4D97-AF65-F5344CB8AC3E}">
        <p14:creationId xmlns:p14="http://schemas.microsoft.com/office/powerpoint/2010/main" val="1766561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Goto</a:t>
            </a:r>
            <a:r>
              <a:rPr lang="en-US" dirty="0"/>
              <a:t> data source page, create dashboard in COVID-19</a:t>
            </a:r>
          </a:p>
          <a:p>
            <a:pPr marL="228600" indent="-228600">
              <a:buAutoNum type="arabicPeriod"/>
            </a:pPr>
            <a:r>
              <a:rPr lang="en-US" dirty="0"/>
              <a:t>Design 4 to 6 widgets including yesterday date. </a:t>
            </a:r>
          </a:p>
          <a:p>
            <a:pPr marL="228600" indent="-228600">
              <a:buAutoNum type="arabicPeriod"/>
            </a:pPr>
            <a:r>
              <a:rPr lang="en-US" dirty="0"/>
              <a:t>Publish each dashboard by themselves. Mention that it will be available till a month time.</a:t>
            </a:r>
          </a:p>
          <a:p>
            <a:pPr marL="0" indent="0">
              <a:buNone/>
            </a:pPr>
            <a:endParaRPr lang="en-US" dirty="0"/>
          </a:p>
          <a:p>
            <a:pPr marL="0" indent="0">
              <a:buNone/>
            </a:pPr>
            <a:r>
              <a:rPr lang="en-US" dirty="0"/>
              <a:t>After the demo, </a:t>
            </a:r>
          </a:p>
          <a:p>
            <a:pPr marL="0" indent="0">
              <a:buNone/>
            </a:pPr>
            <a:r>
              <a:rPr lang="en-US" b="1" dirty="0"/>
              <a:t>Finally explain 3 published dashboards and ask participants if any widget I should replicate.</a:t>
            </a:r>
          </a:p>
          <a:p>
            <a:pPr marL="0" indent="0">
              <a:buNone/>
            </a:pPr>
            <a:r>
              <a:rPr lang="en-US" dirty="0">
                <a:hlinkClick r:id="rId3"/>
              </a:rPr>
              <a:t>https://demo.boldbi.com/bi/en-us/dashboards/5ac25fc1-d101-4aad-b435-ee53063ca4d7/Health%20Care/COVID-19?showmydashboards=1&amp;tab=COVID-19%20-%20Global%20Analysis</a:t>
            </a:r>
            <a:endParaRPr lang="en-US" b="1" dirty="0"/>
          </a:p>
        </p:txBody>
      </p:sp>
      <p:sp>
        <p:nvSpPr>
          <p:cNvPr id="4" name="Slide Number Placeholder 3"/>
          <p:cNvSpPr>
            <a:spLocks noGrp="1"/>
          </p:cNvSpPr>
          <p:nvPr>
            <p:ph type="sldNum" sz="quarter" idx="5"/>
          </p:nvPr>
        </p:nvSpPr>
        <p:spPr/>
        <p:txBody>
          <a:bodyPr/>
          <a:lstStyle/>
          <a:p>
            <a:fld id="{7299D9CC-4768-4630-9158-F730469C181D}" type="slidenum">
              <a:rPr lang="en-IN" smtClean="0"/>
              <a:t>25</a:t>
            </a:fld>
            <a:endParaRPr lang="en-IN"/>
          </a:p>
        </p:txBody>
      </p:sp>
    </p:spTree>
    <p:extLst>
      <p:ext uri="{BB962C8B-B14F-4D97-AF65-F5344CB8AC3E}">
        <p14:creationId xmlns:p14="http://schemas.microsoft.com/office/powerpoint/2010/main" val="124144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good morning to one and all attending this webinar. Especially HOD - Dr. A. </a:t>
            </a:r>
            <a:r>
              <a:rPr lang="en-US" dirty="0" err="1"/>
              <a:t>Murugan</a:t>
            </a:r>
            <a:r>
              <a:rPr lang="en-US" dirty="0"/>
              <a:t> and Mrs. </a:t>
            </a:r>
            <a:r>
              <a:rPr lang="en-US" dirty="0" err="1"/>
              <a:t>Jayapradha</a:t>
            </a:r>
            <a:r>
              <a:rPr lang="en-US" dirty="0"/>
              <a:t>, for providing this opportunity to share my knowledge about Data Visualization.  </a:t>
            </a:r>
          </a:p>
        </p:txBody>
      </p:sp>
      <p:sp>
        <p:nvSpPr>
          <p:cNvPr id="4" name="Slide Number Placeholder 3"/>
          <p:cNvSpPr>
            <a:spLocks noGrp="1"/>
          </p:cNvSpPr>
          <p:nvPr>
            <p:ph type="sldNum" sz="quarter" idx="5"/>
          </p:nvPr>
        </p:nvSpPr>
        <p:spPr/>
        <p:txBody>
          <a:bodyPr/>
          <a:lstStyle/>
          <a:p>
            <a:fld id="{7299D9CC-4768-4630-9158-F730469C181D}" type="slidenum">
              <a:rPr lang="en-IN" smtClean="0"/>
              <a:t>2</a:t>
            </a:fld>
            <a:endParaRPr lang="en-IN"/>
          </a:p>
        </p:txBody>
      </p:sp>
    </p:spTree>
    <p:extLst>
      <p:ext uri="{BB962C8B-B14F-4D97-AF65-F5344CB8AC3E}">
        <p14:creationId xmlns:p14="http://schemas.microsoft.com/office/powerpoint/2010/main" val="372702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to install and practice. </a:t>
            </a:r>
          </a:p>
          <a:p>
            <a:r>
              <a:rPr lang="en-US" dirty="0"/>
              <a:t>Only thing is you cannot save your workbooks in local. </a:t>
            </a:r>
          </a:p>
          <a:p>
            <a:r>
              <a:rPr lang="en-US" dirty="0"/>
              <a:t>Everything will be public including the data uploaded and dashboards created.</a:t>
            </a:r>
          </a:p>
          <a:p>
            <a:endParaRPr lang="en-US" dirty="0"/>
          </a:p>
          <a:p>
            <a:r>
              <a:rPr lang="en-US" dirty="0"/>
              <a:t>Demo – COVID-19 Data as Sheets, Dashboards, Story.</a:t>
            </a:r>
          </a:p>
        </p:txBody>
      </p:sp>
      <p:sp>
        <p:nvSpPr>
          <p:cNvPr id="4" name="Slide Number Placeholder 3"/>
          <p:cNvSpPr>
            <a:spLocks noGrp="1"/>
          </p:cNvSpPr>
          <p:nvPr>
            <p:ph type="sldNum" sz="quarter" idx="5"/>
          </p:nvPr>
        </p:nvSpPr>
        <p:spPr/>
        <p:txBody>
          <a:bodyPr/>
          <a:lstStyle/>
          <a:p>
            <a:fld id="{7299D9CC-4768-4630-9158-F730469C181D}" type="slidenum">
              <a:rPr lang="en-IN" smtClean="0"/>
              <a:t>26</a:t>
            </a:fld>
            <a:endParaRPr lang="en-IN"/>
          </a:p>
        </p:txBody>
      </p:sp>
    </p:spTree>
    <p:extLst>
      <p:ext uri="{BB962C8B-B14F-4D97-AF65-F5344CB8AC3E}">
        <p14:creationId xmlns:p14="http://schemas.microsoft.com/office/powerpoint/2010/main" val="451511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Ideas</a:t>
            </a:r>
          </a:p>
        </p:txBody>
      </p:sp>
      <p:sp>
        <p:nvSpPr>
          <p:cNvPr id="4" name="Slide Number Placeholder 3"/>
          <p:cNvSpPr>
            <a:spLocks noGrp="1"/>
          </p:cNvSpPr>
          <p:nvPr>
            <p:ph type="sldNum" sz="quarter" idx="5"/>
          </p:nvPr>
        </p:nvSpPr>
        <p:spPr/>
        <p:txBody>
          <a:bodyPr/>
          <a:lstStyle/>
          <a:p>
            <a:fld id="{7299D9CC-4768-4630-9158-F730469C181D}" type="slidenum">
              <a:rPr lang="en-IN" smtClean="0"/>
              <a:t>27</a:t>
            </a:fld>
            <a:endParaRPr lang="en-IN"/>
          </a:p>
        </p:txBody>
      </p:sp>
    </p:spTree>
    <p:extLst>
      <p:ext uri="{BB962C8B-B14F-4D97-AF65-F5344CB8AC3E}">
        <p14:creationId xmlns:p14="http://schemas.microsoft.com/office/powerpoint/2010/main" val="2010601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IN" dirty="0"/>
              <a:t>Share</a:t>
            </a:r>
          </a:p>
          <a:p>
            <a:pPr marL="0" indent="0">
              <a:buFontTx/>
              <a:buNone/>
            </a:pPr>
            <a:r>
              <a:rPr lang="en-IN" dirty="0"/>
              <a:t>Collaboration </a:t>
            </a:r>
          </a:p>
        </p:txBody>
      </p:sp>
      <p:sp>
        <p:nvSpPr>
          <p:cNvPr id="4" name="Slide Number Placeholder 3"/>
          <p:cNvSpPr>
            <a:spLocks noGrp="1"/>
          </p:cNvSpPr>
          <p:nvPr>
            <p:ph type="sldNum" sz="quarter" idx="5"/>
          </p:nvPr>
        </p:nvSpPr>
        <p:spPr/>
        <p:txBody>
          <a:bodyPr/>
          <a:lstStyle/>
          <a:p>
            <a:fld id="{7299D9CC-4768-4630-9158-F730469C181D}" type="slidenum">
              <a:rPr lang="en-IN" smtClean="0"/>
              <a:t>28</a:t>
            </a:fld>
            <a:endParaRPr lang="en-IN"/>
          </a:p>
        </p:txBody>
      </p:sp>
    </p:spTree>
    <p:extLst>
      <p:ext uri="{BB962C8B-B14F-4D97-AF65-F5344CB8AC3E}">
        <p14:creationId xmlns:p14="http://schemas.microsoft.com/office/powerpoint/2010/main" val="67396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 me ask a simple question. </a:t>
            </a:r>
            <a:r>
              <a:rPr lang="en-US" sz="1200" dirty="0"/>
              <a:t>For what </a:t>
            </a:r>
            <a:r>
              <a:rPr lang="en-US" sz="1600" b="1" dirty="0"/>
              <a:t>basic skill</a:t>
            </a:r>
            <a:r>
              <a:rPr lang="en-US" sz="1200" dirty="0"/>
              <a:t>, different people get different salary?</a:t>
            </a:r>
            <a:r>
              <a:rPr lang="en-IN" dirty="0"/>
              <a:t> Perhaps that is the same basic thing which all the ML or AI projects are solving and make our life easier. </a:t>
            </a:r>
          </a:p>
        </p:txBody>
      </p:sp>
      <p:sp>
        <p:nvSpPr>
          <p:cNvPr id="4" name="Slide Number Placeholder 3"/>
          <p:cNvSpPr>
            <a:spLocks noGrp="1"/>
          </p:cNvSpPr>
          <p:nvPr>
            <p:ph type="sldNum" sz="quarter" idx="5"/>
          </p:nvPr>
        </p:nvSpPr>
        <p:spPr/>
        <p:txBody>
          <a:bodyPr/>
          <a:lstStyle/>
          <a:p>
            <a:fld id="{6CA4753F-1BC7-44B1-AE2C-11D8B03F4906}" type="slidenum">
              <a:rPr lang="en-IN" smtClean="0"/>
              <a:t>3</a:t>
            </a:fld>
            <a:endParaRPr lang="en-IN"/>
          </a:p>
        </p:txBody>
      </p:sp>
    </p:spTree>
    <p:extLst>
      <p:ext uri="{BB962C8B-B14F-4D97-AF65-F5344CB8AC3E}">
        <p14:creationId xmlns:p14="http://schemas.microsoft.com/office/powerpoint/2010/main" val="4293447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DECISION MAKING. And that’s what AI is doing for Humans right? I can say many real time examples for this. For now, lets take - the Google Maps. Before 5 years, if you are riding to a destination for which you don’t know the route, you will constantly ask the persons who are on your path way, think over the route and go on. But now, Google Maps in our mobile phone, </a:t>
            </a:r>
            <a:r>
              <a:rPr lang="en-IN" b="1" dirty="0"/>
              <a:t>decides</a:t>
            </a:r>
            <a:r>
              <a:rPr lang="en-IN" dirty="0"/>
              <a:t> and tells this is the right route. And we are travelling just by looking into that Map path. Notice that here </a:t>
            </a:r>
            <a:r>
              <a:rPr lang="en-IN" b="1" dirty="0"/>
              <a:t>decision-making </a:t>
            </a:r>
            <a:r>
              <a:rPr lang="en-IN" dirty="0"/>
              <a:t>work is partially taken over by the software comparing to the same situation before 5 years.</a:t>
            </a:r>
          </a:p>
          <a:p>
            <a:endParaRPr lang="en-IN" dirty="0"/>
          </a:p>
          <a:p>
            <a:r>
              <a:rPr lang="en-US" sz="1200" b="0" i="0" kern="1200" dirty="0">
                <a:solidFill>
                  <a:schemeClr val="tx1"/>
                </a:solidFill>
                <a:effectLst/>
                <a:latin typeface="+mn-lt"/>
                <a:ea typeface="+mn-ea"/>
                <a:cs typeface="+mn-cs"/>
              </a:rPr>
              <a:t>Software are no more just software. As engineers, we are making them as intelligent agents and make them evolve as more human in nature. Simply say, future machines with software will slowly rise to the conscious level of humans even!</a:t>
            </a:r>
            <a:endParaRPr lang="en-IN" dirty="0"/>
          </a:p>
        </p:txBody>
      </p:sp>
      <p:sp>
        <p:nvSpPr>
          <p:cNvPr id="4" name="Slide Number Placeholder 3"/>
          <p:cNvSpPr>
            <a:spLocks noGrp="1"/>
          </p:cNvSpPr>
          <p:nvPr>
            <p:ph type="sldNum" sz="quarter" idx="5"/>
          </p:nvPr>
        </p:nvSpPr>
        <p:spPr/>
        <p:txBody>
          <a:bodyPr/>
          <a:lstStyle/>
          <a:p>
            <a:fld id="{6CA4753F-1BC7-44B1-AE2C-11D8B03F4906}" type="slidenum">
              <a:rPr lang="en-IN" smtClean="0"/>
              <a:t>4</a:t>
            </a:fld>
            <a:endParaRPr lang="en-IN"/>
          </a:p>
        </p:txBody>
      </p:sp>
    </p:spTree>
    <p:extLst>
      <p:ext uri="{BB962C8B-B14F-4D97-AF65-F5344CB8AC3E}">
        <p14:creationId xmlns:p14="http://schemas.microsoft.com/office/powerpoint/2010/main" val="57283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000000"/>
                </a:solidFill>
                <a:effectLst/>
                <a:latin typeface="Calibri" panose="020F0502020204030204" pitchFamily="34" charset="0"/>
                <a:ea typeface="+mn-ea"/>
                <a:cs typeface="Calibri" panose="020F0502020204030204" pitchFamily="34" charset="0"/>
                <a:sym typeface="Calibri" panose="020F0502020204030204" pitchFamily="34" charset="0"/>
              </a:rPr>
              <a:t>Any BI tool will be</a:t>
            </a:r>
            <a:r>
              <a:rPr lang="en-US" dirty="0"/>
              <a:t> addressing the following requirements: </a:t>
            </a:r>
          </a:p>
          <a:p>
            <a:pPr marL="228600" indent="-228600">
              <a:buAutoNum type="arabicPeriod"/>
            </a:pPr>
            <a:r>
              <a:rPr lang="en-US" dirty="0"/>
              <a:t>It would enable connectivity in different business apps with ease along with security standards maintained during data transfers.</a:t>
            </a:r>
          </a:p>
          <a:p>
            <a:pPr marL="228600" indent="-228600">
              <a:buAutoNum type="arabicPeriod"/>
            </a:pPr>
            <a:r>
              <a:rPr lang="en-US" dirty="0"/>
              <a:t>It would allow analyzing those data.</a:t>
            </a:r>
          </a:p>
          <a:p>
            <a:pPr marL="228600" indent="-228600">
              <a:buAutoNum type="arabicPeriod"/>
            </a:pPr>
            <a:r>
              <a:rPr lang="en-US" dirty="0"/>
              <a:t>It would allow creating effective visuals easily and should be able to narrate the insights on its own.</a:t>
            </a:r>
          </a:p>
          <a:p>
            <a:pPr marL="228600" indent="-228600">
              <a:buAutoNum type="arabicPeriod"/>
            </a:pPr>
            <a:endParaRPr lang="en-US" dirty="0"/>
          </a:p>
          <a:p>
            <a:pPr marL="0" indent="0">
              <a:buNone/>
            </a:pPr>
            <a:r>
              <a:rPr lang="en-US" dirty="0"/>
              <a:t>The difference between different tools would be like, number of data source connections / number of charts / administrator features like user management / usability / cost factor / embedding and so on. </a:t>
            </a:r>
          </a:p>
          <a:p>
            <a:endParaRPr lang="en-US" dirty="0"/>
          </a:p>
        </p:txBody>
      </p:sp>
      <p:sp>
        <p:nvSpPr>
          <p:cNvPr id="4" name="Slide Number Placeholder 3"/>
          <p:cNvSpPr>
            <a:spLocks noGrp="1"/>
          </p:cNvSpPr>
          <p:nvPr>
            <p:ph type="sldNum" sz="quarter" idx="5"/>
          </p:nvPr>
        </p:nvSpPr>
        <p:spPr/>
        <p:txBody>
          <a:bodyPr/>
          <a:lstStyle/>
          <a:p>
            <a:fld id="{7299D9CC-4768-4630-9158-F730469C181D}" type="slidenum">
              <a:rPr lang="en-IN" smtClean="0"/>
              <a:t>6</a:t>
            </a:fld>
            <a:endParaRPr lang="en-IN"/>
          </a:p>
        </p:txBody>
      </p:sp>
    </p:spTree>
    <p:extLst>
      <p:ext uri="{BB962C8B-B14F-4D97-AF65-F5344CB8AC3E}">
        <p14:creationId xmlns:p14="http://schemas.microsoft.com/office/powerpoint/2010/main" val="112371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Logs – NASA logs which we </a:t>
            </a:r>
            <a:r>
              <a:rPr lang="en-IN" dirty="0" err="1"/>
              <a:t>gonna</a:t>
            </a:r>
            <a:r>
              <a:rPr lang="en-IN" dirty="0"/>
              <a:t> process.</a:t>
            </a:r>
          </a:p>
        </p:txBody>
      </p:sp>
      <p:sp>
        <p:nvSpPr>
          <p:cNvPr id="4" name="Slide Number Placeholder 3"/>
          <p:cNvSpPr>
            <a:spLocks noGrp="1"/>
          </p:cNvSpPr>
          <p:nvPr>
            <p:ph type="sldNum" sz="quarter" idx="5"/>
          </p:nvPr>
        </p:nvSpPr>
        <p:spPr/>
        <p:txBody>
          <a:bodyPr/>
          <a:lstStyle/>
          <a:p>
            <a:fld id="{0FA58A73-9AF5-4868-B9BF-52715282A3BA}" type="slidenum">
              <a:rPr lang="en-US" smtClean="0"/>
              <a:t>7</a:t>
            </a:fld>
            <a:endParaRPr lang="en-US"/>
          </a:p>
        </p:txBody>
      </p:sp>
    </p:spTree>
    <p:extLst>
      <p:ext uri="{BB962C8B-B14F-4D97-AF65-F5344CB8AC3E}">
        <p14:creationId xmlns:p14="http://schemas.microsoft.com/office/powerpoint/2010/main" val="208663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BI tool will support either one of these 2 type of Data.</a:t>
            </a:r>
          </a:p>
        </p:txBody>
      </p:sp>
      <p:sp>
        <p:nvSpPr>
          <p:cNvPr id="4" name="Slide Number Placeholder 3"/>
          <p:cNvSpPr>
            <a:spLocks noGrp="1"/>
          </p:cNvSpPr>
          <p:nvPr>
            <p:ph type="sldNum" sz="quarter" idx="5"/>
          </p:nvPr>
        </p:nvSpPr>
        <p:spPr/>
        <p:txBody>
          <a:bodyPr/>
          <a:lstStyle/>
          <a:p>
            <a:fld id="{56F11FFD-C3E2-4BAD-AD4D-09A605F1B04C}" type="slidenum">
              <a:rPr lang="en-IN" smtClean="0"/>
              <a:t>8</a:t>
            </a:fld>
            <a:endParaRPr lang="en-IN"/>
          </a:p>
        </p:txBody>
      </p:sp>
    </p:spTree>
    <p:extLst>
      <p:ext uri="{BB962C8B-B14F-4D97-AF65-F5344CB8AC3E}">
        <p14:creationId xmlns:p14="http://schemas.microsoft.com/office/powerpoint/2010/main" val="16055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N" dirty="0"/>
              <a:t>Most important.</a:t>
            </a:r>
          </a:p>
          <a:p>
            <a:pPr marL="171450" indent="-171450">
              <a:buFontTx/>
              <a:buChar char="-"/>
            </a:pPr>
            <a:r>
              <a:rPr lang="en-IN" dirty="0"/>
              <a:t>This is how the top cream layer gets the view of their business that leads to decisions.</a:t>
            </a:r>
          </a:p>
        </p:txBody>
      </p:sp>
      <p:sp>
        <p:nvSpPr>
          <p:cNvPr id="4" name="Slide Number Placeholder 3"/>
          <p:cNvSpPr>
            <a:spLocks noGrp="1"/>
          </p:cNvSpPr>
          <p:nvPr>
            <p:ph type="sldNum" sz="quarter" idx="5"/>
          </p:nvPr>
        </p:nvSpPr>
        <p:spPr/>
        <p:txBody>
          <a:bodyPr/>
          <a:lstStyle/>
          <a:p>
            <a:fld id="{0FA58A73-9AF5-4868-B9BF-52715282A3BA}" type="slidenum">
              <a:rPr lang="en-US" smtClean="0"/>
              <a:t>9</a:t>
            </a:fld>
            <a:endParaRPr lang="en-US"/>
          </a:p>
        </p:txBody>
      </p:sp>
    </p:spTree>
    <p:extLst>
      <p:ext uri="{BB962C8B-B14F-4D97-AF65-F5344CB8AC3E}">
        <p14:creationId xmlns:p14="http://schemas.microsoft.com/office/powerpoint/2010/main" val="1384316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say out of all, Visualization and Communication is most important process for a success of any project.</a:t>
            </a:r>
          </a:p>
        </p:txBody>
      </p:sp>
      <p:sp>
        <p:nvSpPr>
          <p:cNvPr id="4" name="Slide Number Placeholder 3"/>
          <p:cNvSpPr>
            <a:spLocks noGrp="1"/>
          </p:cNvSpPr>
          <p:nvPr>
            <p:ph type="sldNum" sz="quarter" idx="5"/>
          </p:nvPr>
        </p:nvSpPr>
        <p:spPr/>
        <p:txBody>
          <a:bodyPr/>
          <a:lstStyle/>
          <a:p>
            <a:fld id="{7299D9CC-4768-4630-9158-F730469C181D}" type="slidenum">
              <a:rPr lang="en-IN" smtClean="0"/>
              <a:t>10</a:t>
            </a:fld>
            <a:endParaRPr lang="en-IN"/>
          </a:p>
        </p:txBody>
      </p:sp>
    </p:spTree>
    <p:extLst>
      <p:ext uri="{BB962C8B-B14F-4D97-AF65-F5344CB8AC3E}">
        <p14:creationId xmlns:p14="http://schemas.microsoft.com/office/powerpoint/2010/main" val="1880762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D530-2CD6-4EAF-95EB-4A4FFDA5F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C6EBC0-3038-44BB-AA04-94049D807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F6CF5B-DE2E-44F2-AD9E-CC0BBCCEF6A3}"/>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5" name="Footer Placeholder 4">
            <a:extLst>
              <a:ext uri="{FF2B5EF4-FFF2-40B4-BE49-F238E27FC236}">
                <a16:creationId xmlns:a16="http://schemas.microsoft.com/office/drawing/2014/main" id="{00D8E5AB-12C6-44C3-939C-D8E2897646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280833-2DEE-4AA3-86A4-A3F17062AEB8}"/>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6521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1E9C-35D6-48AC-969A-2B62F5C2F7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DE1A8D-6918-4173-B04C-C55DA7C90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72EBB8-02A0-45AC-9B44-7C3F33338166}"/>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5" name="Footer Placeholder 4">
            <a:extLst>
              <a:ext uri="{FF2B5EF4-FFF2-40B4-BE49-F238E27FC236}">
                <a16:creationId xmlns:a16="http://schemas.microsoft.com/office/drawing/2014/main" id="{BB82EB91-3441-4B75-95C1-12E4F923F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908B7-381E-41C3-A1F1-FC95265E0A3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574391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9DE45B-299C-4916-91BE-55B69A01EA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41E177-99AC-47B9-8A90-7B71AB0D6C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44485D-81E2-4A9F-9363-D778E0047094}"/>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5" name="Footer Placeholder 4">
            <a:extLst>
              <a:ext uri="{FF2B5EF4-FFF2-40B4-BE49-F238E27FC236}">
                <a16:creationId xmlns:a16="http://schemas.microsoft.com/office/drawing/2014/main" id="{C15A35AB-B4AC-4D67-884E-93DB44FC84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FEF94-0184-4CF6-B7E1-8725850310A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05789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BBDA-63CB-43AE-9DFB-1BF7D9010D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A52A06-AD3D-446C-9A58-B965F80A3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5F9A3C-0032-4694-AA6D-EA590B262E95}"/>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5" name="Footer Placeholder 4">
            <a:extLst>
              <a:ext uri="{FF2B5EF4-FFF2-40B4-BE49-F238E27FC236}">
                <a16:creationId xmlns:a16="http://schemas.microsoft.com/office/drawing/2014/main" id="{537A01AF-1B8E-4A32-9AAF-9322B6B261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1CDC96-9B34-40EB-8480-C3BFE3565066}"/>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4659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20F-DE92-4648-917F-0A753A3E7A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277062-C911-4638-86C9-FB96D3F69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7DD8DD-0320-4D72-94BA-9F50C664CC6E}"/>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5" name="Footer Placeholder 4">
            <a:extLst>
              <a:ext uri="{FF2B5EF4-FFF2-40B4-BE49-F238E27FC236}">
                <a16:creationId xmlns:a16="http://schemas.microsoft.com/office/drawing/2014/main" id="{7659405E-DAA3-4B09-A153-9173545BCE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FB5507-23DA-44FB-A188-DDFC4498BA2A}"/>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277333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6236-6CBB-4ED6-AF3E-BEC698653C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090543-5A69-485F-9C19-983E2B42C3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BEE37F-A48E-4C9B-BECA-DA83345088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E844BFA-2948-4CB9-A0DA-BA5B430A2287}"/>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6" name="Footer Placeholder 5">
            <a:extLst>
              <a:ext uri="{FF2B5EF4-FFF2-40B4-BE49-F238E27FC236}">
                <a16:creationId xmlns:a16="http://schemas.microsoft.com/office/drawing/2014/main" id="{A55EC5C3-8182-4006-9344-1AA17F6E31E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E3C2A-65E9-4918-9A17-7D854A2AE9FF}"/>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233880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FB82-A3D9-4A47-BF08-37C52CD1AAC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E73D0E-CF88-4C2D-B119-6E01115A6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18D59-051A-41F6-B335-5C265F4DE0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791FE0-D96A-4BAE-9B75-4EFCE780D2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671C25-74CF-41BF-A6A1-850FB9AEF3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58D35B-A1D6-4FAC-AAD2-AC974E3CE0D5}"/>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8" name="Footer Placeholder 7">
            <a:extLst>
              <a:ext uri="{FF2B5EF4-FFF2-40B4-BE49-F238E27FC236}">
                <a16:creationId xmlns:a16="http://schemas.microsoft.com/office/drawing/2014/main" id="{1FBD6580-48AA-4246-8003-B99867CCAE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D755D7-6D1F-4BF3-B76D-E5AEE7286B29}"/>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2962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B3C-D1E5-4508-AC35-053DAAF0A1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16A2CC-92CC-4972-A6C8-9AE3E1257519}"/>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4" name="Footer Placeholder 3">
            <a:extLst>
              <a:ext uri="{FF2B5EF4-FFF2-40B4-BE49-F238E27FC236}">
                <a16:creationId xmlns:a16="http://schemas.microsoft.com/office/drawing/2014/main" id="{51DC4672-4887-4A2F-8200-E73A63F43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891D84-C97E-4A78-AABE-0FCB47618A02}"/>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511935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557AE-F52F-4E50-91EE-0B0D9704AD34}"/>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3" name="Footer Placeholder 2">
            <a:extLst>
              <a:ext uri="{FF2B5EF4-FFF2-40B4-BE49-F238E27FC236}">
                <a16:creationId xmlns:a16="http://schemas.microsoft.com/office/drawing/2014/main" id="{D16710C2-EB6E-4A0D-8B93-91830F5E93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8C7DE-F5DF-415B-9B3B-C891D7C035D7}"/>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3947986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F409-A391-48BA-A8C5-78E315B3B1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62C861-DC27-4B98-858F-CCCB882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FFF570-FCBD-4C96-9825-177B80205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17C29-202A-450E-B92B-3D768DAAABE8}"/>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6" name="Footer Placeholder 5">
            <a:extLst>
              <a:ext uri="{FF2B5EF4-FFF2-40B4-BE49-F238E27FC236}">
                <a16:creationId xmlns:a16="http://schemas.microsoft.com/office/drawing/2014/main" id="{F0C0E4D1-8B76-495D-9EBC-AE1C553C5A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9918D-48EC-4132-82E1-F05A6F5F986B}"/>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411440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1936-3C2B-4991-8377-9414E66C86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560DB31-1B59-4D31-9734-E44067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604BE1-A3A2-4535-BDE2-EC633CA86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B9D06-355B-4E05-8B98-9118F29A5B50}"/>
              </a:ext>
            </a:extLst>
          </p:cNvPr>
          <p:cNvSpPr>
            <a:spLocks noGrp="1"/>
          </p:cNvSpPr>
          <p:nvPr>
            <p:ph type="dt" sz="half" idx="10"/>
          </p:nvPr>
        </p:nvSpPr>
        <p:spPr/>
        <p:txBody>
          <a:bodyPr/>
          <a:lstStyle/>
          <a:p>
            <a:fld id="{4B004F60-895A-49A8-8C7B-5CF120D9E80F}" type="datetimeFigureOut">
              <a:rPr lang="en-IN" smtClean="0"/>
              <a:t>22-06-2020</a:t>
            </a:fld>
            <a:endParaRPr lang="en-IN"/>
          </a:p>
        </p:txBody>
      </p:sp>
      <p:sp>
        <p:nvSpPr>
          <p:cNvPr id="6" name="Footer Placeholder 5">
            <a:extLst>
              <a:ext uri="{FF2B5EF4-FFF2-40B4-BE49-F238E27FC236}">
                <a16:creationId xmlns:a16="http://schemas.microsoft.com/office/drawing/2014/main" id="{338F7DAF-782E-4129-A60E-276D8FB9E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39296B-E285-4A62-A8C6-14C4E7AB822C}"/>
              </a:ext>
            </a:extLst>
          </p:cNvPr>
          <p:cNvSpPr>
            <a:spLocks noGrp="1"/>
          </p:cNvSpPr>
          <p:nvPr>
            <p:ph type="sldNum" sz="quarter" idx="12"/>
          </p:nvPr>
        </p:nvSpPr>
        <p:spPr/>
        <p:txBody>
          <a:bodyPr/>
          <a:lstStyle/>
          <a:p>
            <a:fld id="{2481BB1F-478A-43D0-BBF6-9FA2AC3A3899}" type="slidenum">
              <a:rPr lang="en-IN" smtClean="0"/>
              <a:t>‹#›</a:t>
            </a:fld>
            <a:endParaRPr lang="en-IN"/>
          </a:p>
        </p:txBody>
      </p:sp>
    </p:spTree>
    <p:extLst>
      <p:ext uri="{BB962C8B-B14F-4D97-AF65-F5344CB8AC3E}">
        <p14:creationId xmlns:p14="http://schemas.microsoft.com/office/powerpoint/2010/main" val="1187582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C41049-61F9-4E9A-91B7-AEAE13214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749A93-AE90-41F3-B3C0-639E96E41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C73C6-17B5-469A-837A-18C48BF0F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04F60-895A-49A8-8C7B-5CF120D9E80F}" type="datetimeFigureOut">
              <a:rPr lang="en-IN" smtClean="0"/>
              <a:t>22-06-2020</a:t>
            </a:fld>
            <a:endParaRPr lang="en-IN"/>
          </a:p>
        </p:txBody>
      </p:sp>
      <p:sp>
        <p:nvSpPr>
          <p:cNvPr id="5" name="Footer Placeholder 4">
            <a:extLst>
              <a:ext uri="{FF2B5EF4-FFF2-40B4-BE49-F238E27FC236}">
                <a16:creationId xmlns:a16="http://schemas.microsoft.com/office/drawing/2014/main" id="{2B7B4B8B-D036-4699-807B-CE851217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D43E5B-26F5-4526-812E-A1492FBBC3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1BB1F-478A-43D0-BBF6-9FA2AC3A3899}" type="slidenum">
              <a:rPr lang="en-IN" smtClean="0"/>
              <a:t>‹#›</a:t>
            </a:fld>
            <a:endParaRPr lang="en-IN"/>
          </a:p>
        </p:txBody>
      </p:sp>
    </p:spTree>
    <p:extLst>
      <p:ext uri="{BB962C8B-B14F-4D97-AF65-F5344CB8AC3E}">
        <p14:creationId xmlns:p14="http://schemas.microsoft.com/office/powerpoint/2010/main" val="110406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boldbi.com/solutions/education/student-performance-dashboar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hyperlink" Target="https://www.youtube.com/watch?v=4QoCbhsQey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1.pn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public.tableau.com/en-u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ubtitle 2">
            <a:extLst>
              <a:ext uri="{FF2B5EF4-FFF2-40B4-BE49-F238E27FC236}">
                <a16:creationId xmlns:a16="http://schemas.microsoft.com/office/drawing/2014/main" id="{73ACAE97-F4BE-4C6F-BAC2-EF869AC35038}"/>
              </a:ext>
            </a:extLst>
          </p:cNvPr>
          <p:cNvSpPr>
            <a:spLocks noGrp="1"/>
          </p:cNvSpPr>
          <p:nvPr>
            <p:ph type="subTitle" idx="1"/>
          </p:nvPr>
        </p:nvSpPr>
        <p:spPr>
          <a:xfrm>
            <a:off x="8209069" y="4069086"/>
            <a:ext cx="4649588" cy="1885199"/>
          </a:xfrm>
        </p:spPr>
        <p:txBody>
          <a:bodyPr anchor="ctr">
            <a:normAutofit/>
          </a:bodyPr>
          <a:lstStyle/>
          <a:p>
            <a:pPr algn="l"/>
            <a:r>
              <a:rPr lang="en-IN" b="1" dirty="0"/>
              <a:t>Dinesh Kumar P</a:t>
            </a:r>
            <a:endParaRPr lang="en-IN" dirty="0"/>
          </a:p>
          <a:p>
            <a:pPr algn="l"/>
            <a:r>
              <a:rPr lang="en-IN" dirty="0"/>
              <a:t>Technical Product Manager</a:t>
            </a:r>
          </a:p>
        </p:txBody>
      </p:sp>
      <p:sp>
        <p:nvSpPr>
          <p:cNvPr id="73" name="Oval 72">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75" name="Arc 74">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erson standing on a dirt path&#10;&#10;Description automatically generated">
            <a:extLst>
              <a:ext uri="{FF2B5EF4-FFF2-40B4-BE49-F238E27FC236}">
                <a16:creationId xmlns:a16="http://schemas.microsoft.com/office/drawing/2014/main" id="{A36C93C8-C836-445A-AB49-C4F344A2AF61}"/>
              </a:ext>
            </a:extLst>
          </p:cNvPr>
          <p:cNvPicPr>
            <a:picLocks noChangeAspect="1"/>
          </p:cNvPicPr>
          <p:nvPr/>
        </p:nvPicPr>
        <p:blipFill rotWithShape="1">
          <a:blip r:embed="rId3">
            <a:extLst>
              <a:ext uri="{28A0092B-C50C-407E-A947-70E740481C1C}">
                <a14:useLocalDpi xmlns:a14="http://schemas.microsoft.com/office/drawing/2010/main" val="0"/>
              </a:ext>
            </a:extLst>
          </a:blip>
          <a:srcRect r="2" b="5047"/>
          <a:stretch/>
        </p:blipFill>
        <p:spPr>
          <a:xfrm>
            <a:off x="9024977" y="2132439"/>
            <a:ext cx="2727325" cy="1919288"/>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pic>
        <p:nvPicPr>
          <p:cNvPr id="13" name="Graphic 12">
            <a:extLst>
              <a:ext uri="{FF2B5EF4-FFF2-40B4-BE49-F238E27FC236}">
                <a16:creationId xmlns:a16="http://schemas.microsoft.com/office/drawing/2014/main" id="{13EC705C-A31D-48E4-A5BA-44F354BF98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67119" y="5609362"/>
            <a:ext cx="1627781" cy="516668"/>
          </a:xfrm>
          <a:prstGeom prst="rect">
            <a:avLst/>
          </a:prstGeom>
        </p:spPr>
      </p:pic>
      <p:pic>
        <p:nvPicPr>
          <p:cNvPr id="15" name="Picture 14">
            <a:extLst>
              <a:ext uri="{FF2B5EF4-FFF2-40B4-BE49-F238E27FC236}">
                <a16:creationId xmlns:a16="http://schemas.microsoft.com/office/drawing/2014/main" id="{7AF5B108-1AA5-41DA-87B5-DCA38FDA5509}"/>
              </a:ext>
            </a:extLst>
          </p:cNvPr>
          <p:cNvPicPr>
            <a:picLocks noChangeAspect="1"/>
          </p:cNvPicPr>
          <p:nvPr/>
        </p:nvPicPr>
        <p:blipFill>
          <a:blip r:embed="rId6"/>
          <a:stretch>
            <a:fillRect/>
          </a:stretch>
        </p:blipFill>
        <p:spPr>
          <a:xfrm>
            <a:off x="2638854" y="251478"/>
            <a:ext cx="9113448" cy="1188710"/>
          </a:xfrm>
          <a:prstGeom prst="rect">
            <a:avLst/>
          </a:prstGeom>
        </p:spPr>
      </p:pic>
      <p:sp>
        <p:nvSpPr>
          <p:cNvPr id="11" name="Title 1">
            <a:extLst>
              <a:ext uri="{FF2B5EF4-FFF2-40B4-BE49-F238E27FC236}">
                <a16:creationId xmlns:a16="http://schemas.microsoft.com/office/drawing/2014/main" id="{C3859699-B31A-4C64-B9BE-AA733FB0EE97}"/>
              </a:ext>
            </a:extLst>
          </p:cNvPr>
          <p:cNvSpPr txBox="1">
            <a:spLocks/>
          </p:cNvSpPr>
          <p:nvPr/>
        </p:nvSpPr>
        <p:spPr>
          <a:xfrm>
            <a:off x="2638854" y="1567987"/>
            <a:ext cx="6206312" cy="188519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b="1" dirty="0"/>
              <a:t>Effective Visualization Techniques</a:t>
            </a:r>
            <a:br>
              <a:rPr lang="en-IN" sz="3200" b="1" dirty="0"/>
            </a:br>
            <a:r>
              <a:rPr lang="en-IN" sz="3200" b="1" dirty="0"/>
              <a:t>COVID-19 Dataset</a:t>
            </a:r>
          </a:p>
        </p:txBody>
      </p:sp>
      <p:sp>
        <p:nvSpPr>
          <p:cNvPr id="14" name="Subtitle 2">
            <a:extLst>
              <a:ext uri="{FF2B5EF4-FFF2-40B4-BE49-F238E27FC236}">
                <a16:creationId xmlns:a16="http://schemas.microsoft.com/office/drawing/2014/main" id="{19AD1076-3607-45AC-97C3-DC1F4E3E7C2D}"/>
              </a:ext>
            </a:extLst>
          </p:cNvPr>
          <p:cNvSpPr txBox="1">
            <a:spLocks/>
          </p:cNvSpPr>
          <p:nvPr/>
        </p:nvSpPr>
        <p:spPr>
          <a:xfrm>
            <a:off x="2638854" y="3110766"/>
            <a:ext cx="4649588" cy="1885199"/>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IN" dirty="0"/>
              <a:t>Webinar </a:t>
            </a:r>
          </a:p>
          <a:p>
            <a:pPr algn="l"/>
            <a:r>
              <a:rPr lang="en-IN" dirty="0"/>
              <a:t>June 21 – 10 to 12 PM</a:t>
            </a:r>
          </a:p>
        </p:txBody>
      </p:sp>
    </p:spTree>
    <p:extLst>
      <p:ext uri="{BB962C8B-B14F-4D97-AF65-F5344CB8AC3E}">
        <p14:creationId xmlns:p14="http://schemas.microsoft.com/office/powerpoint/2010/main" val="315338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4556D15-CA9A-453F-86B5-B760006B7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689102"/>
            <a:ext cx="10905066" cy="5479795"/>
          </a:xfrm>
          <a:prstGeom prst="rect">
            <a:avLst/>
          </a:prstGeom>
          <a:ln>
            <a:noFill/>
          </a:ln>
        </p:spPr>
      </p:pic>
      <p:sp>
        <p:nvSpPr>
          <p:cNvPr id="4" name="Arrow: Left 3">
            <a:extLst>
              <a:ext uri="{FF2B5EF4-FFF2-40B4-BE49-F238E27FC236}">
                <a16:creationId xmlns:a16="http://schemas.microsoft.com/office/drawing/2014/main" id="{856EC8DB-76AD-4D68-8692-2181E6CB96C6}"/>
              </a:ext>
            </a:extLst>
          </p:cNvPr>
          <p:cNvSpPr/>
          <p:nvPr/>
        </p:nvSpPr>
        <p:spPr>
          <a:xfrm rot="19431726">
            <a:off x="10354464" y="1890175"/>
            <a:ext cx="1803400" cy="704127"/>
          </a:xfrm>
          <a:prstGeom prst="leftArrow">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C877FD0-D708-4A43-AC75-3B030633BDE6}"/>
              </a:ext>
            </a:extLst>
          </p:cNvPr>
          <p:cNvSpPr/>
          <p:nvPr/>
        </p:nvSpPr>
        <p:spPr>
          <a:xfrm>
            <a:off x="4089400" y="2501900"/>
            <a:ext cx="4064000" cy="1590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56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AE3C-763A-4B4F-99DF-C99B6D2C2B47}"/>
              </a:ext>
            </a:extLst>
          </p:cNvPr>
          <p:cNvSpPr>
            <a:spLocks noGrp="1"/>
          </p:cNvSpPr>
          <p:nvPr>
            <p:ph type="title"/>
          </p:nvPr>
        </p:nvSpPr>
        <p:spPr>
          <a:xfrm>
            <a:off x="1136428" y="627564"/>
            <a:ext cx="7474172" cy="1325563"/>
          </a:xfrm>
        </p:spPr>
        <p:txBody>
          <a:bodyPr>
            <a:normAutofit/>
          </a:bodyPr>
          <a:lstStyle/>
          <a:p>
            <a:r>
              <a:rPr lang="en-IN"/>
              <a:t>Importance of Business Intelligence and Visualization</a:t>
            </a:r>
          </a:p>
        </p:txBody>
      </p:sp>
      <p:sp>
        <p:nvSpPr>
          <p:cNvPr id="3" name="Content Placeholder 2">
            <a:extLst>
              <a:ext uri="{FF2B5EF4-FFF2-40B4-BE49-F238E27FC236}">
                <a16:creationId xmlns:a16="http://schemas.microsoft.com/office/drawing/2014/main" id="{FB3BCDB1-0774-4528-8CA1-95E7F92F4BD9}"/>
              </a:ext>
            </a:extLst>
          </p:cNvPr>
          <p:cNvSpPr>
            <a:spLocks noGrp="1"/>
          </p:cNvSpPr>
          <p:nvPr>
            <p:ph idx="1"/>
          </p:nvPr>
        </p:nvSpPr>
        <p:spPr>
          <a:xfrm>
            <a:off x="1136429" y="2278173"/>
            <a:ext cx="6467867" cy="3450613"/>
          </a:xfrm>
        </p:spPr>
        <p:txBody>
          <a:bodyPr anchor="ctr">
            <a:normAutofit/>
          </a:bodyPr>
          <a:lstStyle/>
          <a:p>
            <a:r>
              <a:rPr lang="en-IN" sz="1700"/>
              <a:t>How to convey your boss with data in Excel with thousands of rows?</a:t>
            </a:r>
          </a:p>
          <a:p>
            <a:pPr lvl="1"/>
            <a:r>
              <a:rPr lang="en-IN" sz="1700"/>
              <a:t>Just convey it as a bar chart / pie chart.</a:t>
            </a:r>
          </a:p>
          <a:p>
            <a:pPr lvl="1"/>
            <a:endParaRPr lang="en-IN" sz="1700"/>
          </a:p>
          <a:p>
            <a:r>
              <a:rPr lang="en-IN" sz="1700"/>
              <a:t>Transform the data into charts, images,… that explain the numbers and allow us to get insights from it. </a:t>
            </a:r>
          </a:p>
          <a:p>
            <a:endParaRPr lang="en-IN" sz="1700"/>
          </a:p>
          <a:p>
            <a:r>
              <a:rPr lang="en-IN" sz="1700" b="1"/>
              <a:t>Meaning</a:t>
            </a:r>
            <a:r>
              <a:rPr lang="en-IN" sz="1700"/>
              <a:t> and </a:t>
            </a:r>
            <a:r>
              <a:rPr lang="en-IN" sz="1700" b="1"/>
              <a:t>purpose</a:t>
            </a:r>
            <a:r>
              <a:rPr lang="en-IN" sz="1700"/>
              <a:t> to the original data.</a:t>
            </a:r>
          </a:p>
          <a:p>
            <a:pPr lvl="1"/>
            <a:r>
              <a:rPr lang="en-IN" sz="1700"/>
              <a:t>See the story that lives in your data.</a:t>
            </a:r>
          </a:p>
          <a:p>
            <a:pPr lvl="1"/>
            <a:endParaRPr lang="en-IN" sz="1700"/>
          </a:p>
          <a:p>
            <a:r>
              <a:rPr lang="en-IN" sz="1700"/>
              <a:t>Discover patterns (HISTORY), metrics (CURRENT) and spot trends (FUTURE).</a:t>
            </a:r>
          </a:p>
          <a:p>
            <a:endParaRPr lang="en-IN" sz="1700"/>
          </a:p>
        </p:txBody>
      </p:sp>
      <p:sp>
        <p:nvSpPr>
          <p:cNvPr id="28"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Upward trend">
            <a:extLst>
              <a:ext uri="{FF2B5EF4-FFF2-40B4-BE49-F238E27FC236}">
                <a16:creationId xmlns:a16="http://schemas.microsoft.com/office/drawing/2014/main" id="{685CC53E-EF21-4C92-8EB9-6094E4FB16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263107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IN" sz="4000">
                <a:solidFill>
                  <a:srgbClr val="FFFFFF"/>
                </a:solidFill>
              </a:rPr>
              <a:t>Sharing and Collaboration</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Autofit/>
          </a:bodyPr>
          <a:lstStyle/>
          <a:p>
            <a:pPr>
              <a:buFontTx/>
              <a:buChar char="-"/>
            </a:pPr>
            <a:r>
              <a:rPr lang="en-US" sz="1600" dirty="0"/>
              <a:t>User Management - Access control between users for Dashboard / Data source. </a:t>
            </a:r>
          </a:p>
          <a:p>
            <a:pPr marL="0" indent="0">
              <a:buNone/>
            </a:pPr>
            <a:r>
              <a:rPr lang="en-US" sz="1400" dirty="0"/>
              <a:t>E.g. Currently we use.</a:t>
            </a:r>
          </a:p>
          <a:p>
            <a:pPr marL="0" indent="0">
              <a:buNone/>
            </a:pPr>
            <a:endParaRPr lang="en-US" sz="1600" dirty="0"/>
          </a:p>
          <a:p>
            <a:pPr>
              <a:buFontTx/>
              <a:buChar char="-"/>
            </a:pPr>
            <a:r>
              <a:rPr lang="en-US" sz="1600" dirty="0"/>
              <a:t>Row level data security. </a:t>
            </a:r>
          </a:p>
          <a:p>
            <a:pPr marL="0" indent="0">
              <a:buNone/>
            </a:pPr>
            <a:r>
              <a:rPr lang="en-US" sz="1400" dirty="0"/>
              <a:t>E.g. One </a:t>
            </a:r>
            <a:r>
              <a:rPr lang="en-US" sz="1400" b="1" dirty="0">
                <a:hlinkClick r:id="rId3"/>
              </a:rPr>
              <a:t>Student Performance Analysis Dashboard</a:t>
            </a:r>
            <a:r>
              <a:rPr lang="en-US" sz="1400" dirty="0">
                <a:hlinkClick r:id="rId3"/>
              </a:rPr>
              <a:t> </a:t>
            </a:r>
            <a:r>
              <a:rPr lang="en-US" sz="1400" dirty="0"/>
              <a:t>for entire college;</a:t>
            </a:r>
          </a:p>
          <a:p>
            <a:pPr lvl="1">
              <a:buFontTx/>
              <a:buChar char="-"/>
            </a:pPr>
            <a:r>
              <a:rPr lang="en-US" sz="1400" i="1" dirty="0"/>
              <a:t>Principal</a:t>
            </a:r>
            <a:r>
              <a:rPr lang="en-US" sz="1400" dirty="0"/>
              <a:t> – Can see all departments.</a:t>
            </a:r>
          </a:p>
          <a:p>
            <a:pPr lvl="1">
              <a:buFontTx/>
              <a:buChar char="-"/>
            </a:pPr>
            <a:r>
              <a:rPr lang="en-US" sz="1400" i="1" dirty="0"/>
              <a:t>Department head</a:t>
            </a:r>
            <a:r>
              <a:rPr lang="en-US" sz="1400" dirty="0"/>
              <a:t> – Can see specific department alone.</a:t>
            </a:r>
          </a:p>
          <a:p>
            <a:pPr lvl="1">
              <a:buFontTx/>
              <a:buChar char="-"/>
            </a:pPr>
            <a:r>
              <a:rPr lang="en-US" sz="1400" i="1" dirty="0"/>
              <a:t>Class Tutors</a:t>
            </a:r>
            <a:r>
              <a:rPr lang="en-US" sz="1400" dirty="0"/>
              <a:t> – Can see specific class alone.</a:t>
            </a:r>
          </a:p>
          <a:p>
            <a:pPr lvl="1"/>
            <a:endParaRPr lang="en-US" sz="1800" dirty="0"/>
          </a:p>
          <a:p>
            <a:pPr lvl="1"/>
            <a:endParaRPr lang="en-US" sz="1800" dirty="0"/>
          </a:p>
          <a:p>
            <a:pPr lvl="1"/>
            <a:endParaRPr lang="en-US" sz="1800" dirty="0"/>
          </a:p>
          <a:p>
            <a:pPr lvl="1"/>
            <a:endParaRPr lang="en-US" sz="1800" dirty="0"/>
          </a:p>
          <a:p>
            <a:endParaRPr lang="en-US" sz="1800" dirty="0"/>
          </a:p>
        </p:txBody>
      </p:sp>
      <p:pic>
        <p:nvPicPr>
          <p:cNvPr id="2050" name="Picture 2" descr="A screenshot of a cell phone&#10;&#10;Description automatically generated">
            <a:extLst>
              <a:ext uri="{FF2B5EF4-FFF2-40B4-BE49-F238E27FC236}">
                <a16:creationId xmlns:a16="http://schemas.microsoft.com/office/drawing/2014/main" id="{BD90EC0E-0800-4867-B1EB-13E6925586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 r="31140" b="-1"/>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118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B4C454-D43E-4CE0-8874-863C0C494B81}"/>
              </a:ext>
            </a:extLst>
          </p:cNvPr>
          <p:cNvSpPr/>
          <p:nvPr/>
        </p:nvSpPr>
        <p:spPr>
          <a:xfrm>
            <a:off x="804672" y="4007335"/>
            <a:ext cx="6455833" cy="149799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kern="1200">
                <a:ln w="0"/>
                <a:solidFill>
                  <a:schemeClr val="tx1"/>
                </a:solidFill>
                <a:effectLst>
                  <a:outerShdw blurRad="38100" dist="25400" dir="5400000" algn="ctr" rotWithShape="0">
                    <a:srgbClr val="6E747A">
                      <a:alpha val="43000"/>
                    </a:srgbClr>
                  </a:outerShdw>
                </a:effectLst>
                <a:latin typeface="+mj-lt"/>
                <a:ea typeface="+mj-ea"/>
                <a:cs typeface="+mj-cs"/>
              </a:rPr>
              <a:t>PowerPoint</a:t>
            </a:r>
          </a:p>
        </p:txBody>
      </p:sp>
      <p:sp>
        <p:nvSpPr>
          <p:cNvPr id="97" name="Freeform: Shape 96">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8FAC7C8-9D5D-4EEF-BBC8-A18BDB3B461B}"/>
              </a:ext>
            </a:extLst>
          </p:cNvPr>
          <p:cNvPicPr>
            <a:picLocks noChangeAspect="1"/>
          </p:cNvPicPr>
          <p:nvPr/>
        </p:nvPicPr>
        <p:blipFill rotWithShape="1">
          <a:blip r:embed="rId3"/>
          <a:srcRect r="1446" b="-3"/>
          <a:stretch/>
        </p:blipFill>
        <p:spPr>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p:spPr>
      </p:pic>
      <p:pic>
        <p:nvPicPr>
          <p:cNvPr id="3" name="Picture 2">
            <a:extLst>
              <a:ext uri="{FF2B5EF4-FFF2-40B4-BE49-F238E27FC236}">
                <a16:creationId xmlns:a16="http://schemas.microsoft.com/office/drawing/2014/main" id="{F342D2F1-D90A-483C-9A7E-83032DDD8D58}"/>
              </a:ext>
            </a:extLst>
          </p:cNvPr>
          <p:cNvPicPr>
            <a:picLocks noChangeAspect="1"/>
          </p:cNvPicPr>
          <p:nvPr/>
        </p:nvPicPr>
        <p:blipFill rotWithShape="1">
          <a:blip r:embed="rId4"/>
          <a:srcRect l="11794" r="12292" b="-3"/>
          <a:stretch/>
        </p:blipFill>
        <p:spPr>
          <a:xfrm>
            <a:off x="7816897" y="1584494"/>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p:spPr>
      </p:pic>
    </p:spTree>
    <p:extLst>
      <p:ext uri="{BB962C8B-B14F-4D97-AF65-F5344CB8AC3E}">
        <p14:creationId xmlns:p14="http://schemas.microsoft.com/office/powerpoint/2010/main" val="57694603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4FEB-9B9A-4F4D-B828-1A0B89E6C37D}"/>
              </a:ext>
            </a:extLst>
          </p:cNvPr>
          <p:cNvSpPr>
            <a:spLocks noGrp="1"/>
          </p:cNvSpPr>
          <p:nvPr>
            <p:ph type="title"/>
          </p:nvPr>
        </p:nvSpPr>
        <p:spPr/>
        <p:txBody>
          <a:bodyPr/>
          <a:lstStyle/>
          <a:p>
            <a:r>
              <a:rPr lang="en-US" dirty="0"/>
              <a:t>Semester score assessment</a:t>
            </a:r>
          </a:p>
        </p:txBody>
      </p:sp>
      <p:graphicFrame>
        <p:nvGraphicFramePr>
          <p:cNvPr id="8" name="Content Placeholder 7">
            <a:extLst>
              <a:ext uri="{FF2B5EF4-FFF2-40B4-BE49-F238E27FC236}">
                <a16:creationId xmlns:a16="http://schemas.microsoft.com/office/drawing/2014/main" id="{1B14789F-C5DC-442D-A382-49EAE71603B2}"/>
              </a:ext>
            </a:extLst>
          </p:cNvPr>
          <p:cNvGraphicFramePr>
            <a:graphicFrameLocks noGrp="1"/>
          </p:cNvGraphicFramePr>
          <p:nvPr>
            <p:ph idx="1"/>
            <p:extLst>
              <p:ext uri="{D42A27DB-BD31-4B8C-83A1-F6EECF244321}">
                <p14:modId xmlns:p14="http://schemas.microsoft.com/office/powerpoint/2010/main" val="3845924485"/>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1841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E3BA-F5C3-4DB0-BBFC-E20FB649040E}"/>
              </a:ext>
            </a:extLst>
          </p:cNvPr>
          <p:cNvSpPr>
            <a:spLocks noGrp="1"/>
          </p:cNvSpPr>
          <p:nvPr>
            <p:ph type="title"/>
          </p:nvPr>
        </p:nvSpPr>
        <p:spPr/>
        <p:txBody>
          <a:bodyPr/>
          <a:lstStyle/>
          <a:p>
            <a:endParaRPr lang="en-US"/>
          </a:p>
        </p:txBody>
      </p:sp>
      <p:graphicFrame>
        <p:nvGraphicFramePr>
          <p:cNvPr id="6" name="Content Placeholder 5">
            <a:extLst>
              <a:ext uri="{FF2B5EF4-FFF2-40B4-BE49-F238E27FC236}">
                <a16:creationId xmlns:a16="http://schemas.microsoft.com/office/drawing/2014/main" id="{1AC15272-EB4E-4492-8080-97B6E04B6A0C}"/>
              </a:ext>
            </a:extLst>
          </p:cNvPr>
          <p:cNvGraphicFramePr>
            <a:graphicFrameLocks noGrp="1"/>
          </p:cNvGraphicFramePr>
          <p:nvPr>
            <p:ph idx="1"/>
            <p:extLst>
              <p:ext uri="{D42A27DB-BD31-4B8C-83A1-F6EECF244321}">
                <p14:modId xmlns:p14="http://schemas.microsoft.com/office/powerpoint/2010/main" val="338394089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163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692E9-6B82-4AFF-B5C4-236766F32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6993"/>
            <a:ext cx="12192000" cy="3079816"/>
          </a:xfrm>
          <a:prstGeom prst="rect">
            <a:avLst/>
          </a:prstGeom>
        </p:spPr>
      </p:pic>
      <p:sp>
        <p:nvSpPr>
          <p:cNvPr id="2" name="Rectangle 1">
            <a:extLst>
              <a:ext uri="{FF2B5EF4-FFF2-40B4-BE49-F238E27FC236}">
                <a16:creationId xmlns:a16="http://schemas.microsoft.com/office/drawing/2014/main" id="{E39E53C5-24A8-4627-8AB7-A8B6ACD0AD8F}"/>
              </a:ext>
            </a:extLst>
          </p:cNvPr>
          <p:cNvSpPr/>
          <p:nvPr/>
        </p:nvSpPr>
        <p:spPr>
          <a:xfrm>
            <a:off x="7734882" y="6581001"/>
            <a:ext cx="4457118" cy="276999"/>
          </a:xfrm>
          <a:prstGeom prst="rect">
            <a:avLst/>
          </a:prstGeom>
        </p:spPr>
        <p:txBody>
          <a:bodyPr wrap="none">
            <a:spAutoFit/>
          </a:bodyPr>
          <a:lstStyle/>
          <a:p>
            <a:r>
              <a:rPr lang="en-IN" sz="1200" dirty="0"/>
              <a:t>Borrowed from - </a:t>
            </a:r>
            <a:r>
              <a:rPr lang="en-IN" sz="1200" dirty="0">
                <a:hlinkClick r:id="rId4"/>
              </a:rPr>
              <a:t>https://www.youtube.com/watch?v=4QoCbhsQeyE</a:t>
            </a:r>
            <a:endParaRPr lang="en-IN" sz="1200" dirty="0"/>
          </a:p>
        </p:txBody>
      </p:sp>
      <p:pic>
        <p:nvPicPr>
          <p:cNvPr id="5" name="Picture 4">
            <a:extLst>
              <a:ext uri="{FF2B5EF4-FFF2-40B4-BE49-F238E27FC236}">
                <a16:creationId xmlns:a16="http://schemas.microsoft.com/office/drawing/2014/main" id="{7D48D2AC-5D96-4700-A7BD-E03E9E61BD2F}"/>
              </a:ext>
            </a:extLst>
          </p:cNvPr>
          <p:cNvPicPr>
            <a:picLocks noChangeAspect="1"/>
          </p:cNvPicPr>
          <p:nvPr/>
        </p:nvPicPr>
        <p:blipFill>
          <a:blip r:embed="rId5"/>
          <a:stretch>
            <a:fillRect/>
          </a:stretch>
        </p:blipFill>
        <p:spPr>
          <a:xfrm>
            <a:off x="3418063" y="408514"/>
            <a:ext cx="5355873" cy="2141383"/>
          </a:xfrm>
          <a:prstGeom prst="rect">
            <a:avLst/>
          </a:prstGeom>
        </p:spPr>
      </p:pic>
    </p:spTree>
    <p:extLst>
      <p:ext uri="{BB962C8B-B14F-4D97-AF65-F5344CB8AC3E}">
        <p14:creationId xmlns:p14="http://schemas.microsoft.com/office/powerpoint/2010/main" val="3107794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95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B4C454-D43E-4CE0-8874-863C0C494B81}"/>
              </a:ext>
            </a:extLst>
          </p:cNvPr>
          <p:cNvSpPr/>
          <p:nvPr/>
        </p:nvSpPr>
        <p:spPr>
          <a:xfrm>
            <a:off x="9093496" y="618681"/>
            <a:ext cx="2613872" cy="479456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n w="0"/>
                <a:solidFill>
                  <a:srgbClr val="FFFFFF"/>
                </a:solidFill>
                <a:effectLst>
                  <a:outerShdw blurRad="38100" dist="25400" dir="5400000" algn="ctr" rotWithShape="0">
                    <a:srgbClr val="6E747A">
                      <a:alpha val="43000"/>
                    </a:srgbClr>
                  </a:outerShdw>
                </a:effectLst>
                <a:latin typeface="+mj-lt"/>
                <a:ea typeface="+mj-ea"/>
                <a:cs typeface="+mj-cs"/>
              </a:rPr>
              <a:t>Excel</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tr2.cbsistatic.com/hub/i/r/2018/06/11/a29edcb2-2cdf-425f-a8f7-63ac75fe2510/resize/1200x/17dc2067e3f45e3d40704fd953c67e0c/cexcelinsights.png">
            <a:extLst>
              <a:ext uri="{FF2B5EF4-FFF2-40B4-BE49-F238E27FC236}">
                <a16:creationId xmlns:a16="http://schemas.microsoft.com/office/drawing/2014/main" id="{1B668E17-DC8F-403F-823F-48A9071C7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761"/>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086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5F6CE1-459C-4C8B-B501-0ABD9EBB2C98}"/>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168BB5-2567-49A2-9432-62A0EF05AC4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Break</a:t>
            </a:r>
            <a:br>
              <a:rPr lang="en-US" sz="4800" dirty="0"/>
            </a:br>
            <a:r>
              <a:rPr lang="en-US" sz="4800" dirty="0"/>
              <a:t>5 minutes</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30209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ight&#10;&#10;Description automatically generated">
            <a:extLst>
              <a:ext uri="{FF2B5EF4-FFF2-40B4-BE49-F238E27FC236}">
                <a16:creationId xmlns:a16="http://schemas.microsoft.com/office/drawing/2014/main" id="{E5CB8DC0-F58A-42FF-B31E-641364BE3101}"/>
              </a:ext>
            </a:extLst>
          </p:cNvPr>
          <p:cNvPicPr>
            <a:picLocks noChangeAspect="1"/>
          </p:cNvPicPr>
          <p:nvPr/>
        </p:nvPicPr>
        <p:blipFill rotWithShape="1">
          <a:blip r:embed="rId2"/>
          <a:srcRect l="21644" r="62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Things to know before creating a dashboard</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07321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6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Isosceles Triangle 6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text&#10;&#10;Description automatically generated">
            <a:extLst>
              <a:ext uri="{FF2B5EF4-FFF2-40B4-BE49-F238E27FC236}">
                <a16:creationId xmlns:a16="http://schemas.microsoft.com/office/drawing/2014/main" id="{DEF6E3EA-F455-42F3-A68C-6B17CBDC2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176" y="643467"/>
            <a:ext cx="4303647" cy="5571065"/>
          </a:xfrm>
          <a:prstGeom prst="rect">
            <a:avLst/>
          </a:prstGeom>
          <a:ln>
            <a:noFill/>
          </a:ln>
        </p:spPr>
      </p:pic>
      <p:sp>
        <p:nvSpPr>
          <p:cNvPr id="69" name="Isosceles Triangle 6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22903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B591F-5ACD-495E-8565-B98BEF1F86D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Dimensions vs Measures</a:t>
            </a:r>
          </a:p>
        </p:txBody>
      </p:sp>
      <p:pic>
        <p:nvPicPr>
          <p:cNvPr id="5" name="Picture 4">
            <a:extLst>
              <a:ext uri="{FF2B5EF4-FFF2-40B4-BE49-F238E27FC236}">
                <a16:creationId xmlns:a16="http://schemas.microsoft.com/office/drawing/2014/main" id="{F440C969-27AC-447F-BCF0-7CECF9D42C62}"/>
              </a:ext>
            </a:extLst>
          </p:cNvPr>
          <p:cNvPicPr>
            <a:picLocks noChangeAspect="1"/>
          </p:cNvPicPr>
          <p:nvPr/>
        </p:nvPicPr>
        <p:blipFill>
          <a:blip r:embed="rId2"/>
          <a:stretch>
            <a:fillRect/>
          </a:stretch>
        </p:blipFill>
        <p:spPr>
          <a:xfrm>
            <a:off x="5153822" y="1991191"/>
            <a:ext cx="6553545" cy="2883559"/>
          </a:xfrm>
          <a:prstGeom prst="rect">
            <a:avLst/>
          </a:prstGeom>
        </p:spPr>
      </p:pic>
    </p:spTree>
    <p:extLst>
      <p:ext uri="{BB962C8B-B14F-4D97-AF65-F5344CB8AC3E}">
        <p14:creationId xmlns:p14="http://schemas.microsoft.com/office/powerpoint/2010/main" val="3480013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190196-4641-4C2D-8B8F-171E9B0AF4ED}"/>
              </a:ext>
            </a:extLst>
          </p:cNvPr>
          <p:cNvSpPr>
            <a:spLocks noGrp="1"/>
          </p:cNvSpPr>
          <p:nvPr>
            <p:ph type="title"/>
          </p:nvPr>
        </p:nvSpPr>
        <p:spPr>
          <a:xfrm>
            <a:off x="391378" y="320675"/>
            <a:ext cx="11407487" cy="1325563"/>
          </a:xfrm>
        </p:spPr>
        <p:txBody>
          <a:bodyPr>
            <a:normAutofit/>
          </a:bodyPr>
          <a:lstStyle/>
          <a:p>
            <a:r>
              <a:rPr lang="en-US" sz="5400">
                <a:solidFill>
                  <a:schemeClr val="bg1"/>
                </a:solidFill>
              </a:rPr>
              <a:t>Three things for effective visualization</a:t>
            </a:r>
          </a:p>
        </p:txBody>
      </p:sp>
      <p:pic>
        <p:nvPicPr>
          <p:cNvPr id="6147" name="Picture 3" descr="Picture 11">
            <a:extLst>
              <a:ext uri="{FF2B5EF4-FFF2-40B4-BE49-F238E27FC236}">
                <a16:creationId xmlns:a16="http://schemas.microsoft.com/office/drawing/2014/main" id="{F52848B5-5D34-4E93-A6F4-88527131BD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4625" y="6261100"/>
            <a:ext cx="15986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Text Box 5" descr="Rectangle 15">
            <a:extLst>
              <a:ext uri="{FF2B5EF4-FFF2-40B4-BE49-F238E27FC236}">
                <a16:creationId xmlns:a16="http://schemas.microsoft.com/office/drawing/2014/main" id="{4E0894E6-7817-4CED-8B1A-5936906FC430}"/>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rgbClr val="FFFFFF"/>
                </a:solidFill>
              </a:rPr>
              <a:t>June 2019 </a:t>
            </a:r>
            <a:endParaRPr lang="en-US" altLang="en-US" sz="1400">
              <a:solidFill>
                <a:srgbClr val="FFFFFF"/>
              </a:solidFill>
            </a:endParaRPr>
          </a:p>
        </p:txBody>
      </p:sp>
      <p:sp>
        <p:nvSpPr>
          <p:cNvPr id="11" name="Text Box 6" descr="Rectangle 14">
            <a:extLst>
              <a:ext uri="{FF2B5EF4-FFF2-40B4-BE49-F238E27FC236}">
                <a16:creationId xmlns:a16="http://schemas.microsoft.com/office/drawing/2014/main" id="{3F54B604-28B0-4AC6-ABCA-6280AB348824}"/>
              </a:ext>
            </a:extLst>
          </p:cNvPr>
          <p:cNvSpPr txBox="1">
            <a:spLocks/>
          </p:cNvSpPr>
          <p:nvPr/>
        </p:nvSpPr>
        <p:spPr bwMode="auto">
          <a:xfrm>
            <a:off x="187325" y="6421438"/>
            <a:ext cx="347832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200" dirty="0">
                <a:solidFill>
                  <a:schemeClr val="bg1"/>
                </a:solidFill>
              </a:rPr>
              <a:t>Copyright © 2020 Syncfusion, Inc.   All rights reserved.</a:t>
            </a:r>
            <a:endParaRPr lang="en-US" altLang="en-US" sz="1200">
              <a:solidFill>
                <a:schemeClr val="bg1"/>
              </a:solidFill>
            </a:endParaRPr>
          </a:p>
        </p:txBody>
      </p:sp>
      <p:sp>
        <p:nvSpPr>
          <p:cNvPr id="12" name="Text Box 7" descr="Rectangle 15">
            <a:extLst>
              <a:ext uri="{FF2B5EF4-FFF2-40B4-BE49-F238E27FC236}">
                <a16:creationId xmlns:a16="http://schemas.microsoft.com/office/drawing/2014/main" id="{49AE5F4A-5C87-4AD9-B8C5-E4BDEBDB03B8}"/>
              </a:ext>
            </a:extLst>
          </p:cNvPr>
          <p:cNvSpPr txBox="1">
            <a:spLocks/>
          </p:cNvSpPr>
          <p:nvPr/>
        </p:nvSpPr>
        <p:spPr bwMode="auto">
          <a:xfrm>
            <a:off x="204788" y="6189663"/>
            <a:ext cx="874598"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a:defRPr>
                <a:solidFill>
                  <a:srgbClr val="000000"/>
                </a:solidFill>
                <a:latin typeface="Calibri" panose="020F0502020204030204" pitchFamily="34" charset="0"/>
                <a:cs typeface="Calibri" panose="020F0502020204030204" pitchFamily="34" charset="0"/>
                <a:sym typeface="Calibri" panose="020F0502020204030204" pitchFamily="34" charset="0"/>
              </a:defRPr>
            </a:lvl1pPr>
            <a:lvl2pPr marL="742950" indent="-285750">
              <a:defRPr>
                <a:solidFill>
                  <a:srgbClr val="000000"/>
                </a:solidFill>
                <a:latin typeface="Calibri" panose="020F0502020204030204" pitchFamily="34" charset="0"/>
                <a:cs typeface="Calibri" panose="020F0502020204030204" pitchFamily="34" charset="0"/>
                <a:sym typeface="Calibri" panose="020F0502020204030204" pitchFamily="34" charset="0"/>
              </a:defRPr>
            </a:lvl2pPr>
            <a:lvl3pPr marL="11430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3pPr>
            <a:lvl4pPr marL="16002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4pPr>
            <a:lvl5pPr marL="2057400" indent="-228600">
              <a:defRPr>
                <a:solidFill>
                  <a:srgbClr val="000000"/>
                </a:solidFill>
                <a:latin typeface="Calibri" panose="020F0502020204030204" pitchFamily="34" charset="0"/>
                <a:cs typeface="Calibri" panose="020F0502020204030204" pitchFamily="34" charset="0"/>
                <a:sym typeface="Calibri" panose="020F0502020204030204" pitchFamily="34" charset="0"/>
              </a:defRPr>
            </a:lvl5pPr>
            <a:lvl6pPr marL="25146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6pPr>
            <a:lvl7pPr marL="29718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7pPr>
            <a:lvl8pPr marL="34290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8pPr>
            <a:lvl9pPr marL="3886200" indent="-228600" eaLnBrk="0" fontAlgn="base" hangingPunct="0">
              <a:spcBef>
                <a:spcPct val="0"/>
              </a:spcBef>
              <a:spcAft>
                <a:spcPct val="0"/>
              </a:spcAft>
              <a:defRPr>
                <a:solidFill>
                  <a:srgbClr val="000000"/>
                </a:solidFill>
                <a:latin typeface="Calibri" panose="020F0502020204030204" pitchFamily="34" charset="0"/>
                <a:cs typeface="Calibri" panose="020F0502020204030204" pitchFamily="34" charset="0"/>
                <a:sym typeface="Calibri" panose="020F0502020204030204" pitchFamily="34" charset="0"/>
              </a:defRPr>
            </a:lvl9pPr>
          </a:lstStyle>
          <a:p>
            <a:pPr eaLnBrk="1">
              <a:spcAft>
                <a:spcPts val="600"/>
              </a:spcAft>
            </a:pPr>
            <a:r>
              <a:rPr lang="en-US" altLang="en-US" sz="1400" dirty="0">
                <a:solidFill>
                  <a:schemeClr val="bg1"/>
                </a:solidFill>
              </a:rPr>
              <a:t>June 2020 </a:t>
            </a:r>
            <a:endParaRPr lang="en-US" altLang="en-US" sz="1400">
              <a:solidFill>
                <a:schemeClr val="bg1"/>
              </a:solidFill>
            </a:endParaRPr>
          </a:p>
        </p:txBody>
      </p:sp>
      <p:graphicFrame>
        <p:nvGraphicFramePr>
          <p:cNvPr id="6151" name="Content Placeholder 2">
            <a:extLst>
              <a:ext uri="{FF2B5EF4-FFF2-40B4-BE49-F238E27FC236}">
                <a16:creationId xmlns:a16="http://schemas.microsoft.com/office/drawing/2014/main" id="{24D8013A-8E64-492F-8AB0-03C7ABAB8889}"/>
              </a:ext>
            </a:extLst>
          </p:cNvPr>
          <p:cNvGraphicFramePr>
            <a:graphicFrameLocks noGrp="1"/>
          </p:cNvGraphicFramePr>
          <p:nvPr>
            <p:ph idx="1"/>
            <p:extLst>
              <p:ext uri="{D42A27DB-BD31-4B8C-83A1-F6EECF244321}">
                <p14:modId xmlns:p14="http://schemas.microsoft.com/office/powerpoint/2010/main" val="334280112"/>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2767351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ee the source image">
            <a:extLst>
              <a:ext uri="{FF2B5EF4-FFF2-40B4-BE49-F238E27FC236}">
                <a16:creationId xmlns:a16="http://schemas.microsoft.com/office/drawing/2014/main" id="{940999A4-BAD4-48B7-A222-194EA1672F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95221" y="643467"/>
            <a:ext cx="740155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666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Which one of the following is a Measure?</a:t>
            </a:r>
          </a:p>
          <a:p>
            <a:pPr marL="457200" indent="-457200">
              <a:buAutoNum type="arabicPeriod"/>
            </a:pPr>
            <a:r>
              <a:rPr lang="en-US" sz="2400" dirty="0"/>
              <a:t>Sales Revenue</a:t>
            </a:r>
          </a:p>
          <a:p>
            <a:pPr marL="457200" indent="-457200">
              <a:buAutoNum type="arabicPeriod"/>
            </a:pPr>
            <a:r>
              <a:rPr lang="en-US" sz="2400" dirty="0"/>
              <a:t>Sales Region</a:t>
            </a:r>
          </a:p>
          <a:p>
            <a:pPr marL="457200" indent="-457200">
              <a:buAutoNum type="arabicPeriod"/>
            </a:pPr>
            <a:r>
              <a:rPr lang="en-US" sz="2400" dirty="0"/>
              <a:t>Sales Date</a:t>
            </a:r>
            <a:endParaRPr lang="en-IN" sz="2400" dirty="0"/>
          </a:p>
          <a:p>
            <a:pPr marL="0" indent="0">
              <a:buNone/>
            </a:pPr>
            <a:endParaRPr lang="en-IN" sz="2400" dirty="0"/>
          </a:p>
        </p:txBody>
      </p:sp>
    </p:spTree>
    <p:extLst>
      <p:ext uri="{BB962C8B-B14F-4D97-AF65-F5344CB8AC3E}">
        <p14:creationId xmlns:p14="http://schemas.microsoft.com/office/powerpoint/2010/main" val="1379873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Which chart helps to find the relationship between data points?</a:t>
            </a:r>
          </a:p>
          <a:p>
            <a:pPr marL="457200" indent="-457200">
              <a:buAutoNum type="arabicPeriod"/>
            </a:pPr>
            <a:r>
              <a:rPr lang="en-US" sz="2400" dirty="0"/>
              <a:t>Line Chart</a:t>
            </a:r>
          </a:p>
          <a:p>
            <a:pPr marL="457200" indent="-457200">
              <a:buAutoNum type="arabicPeriod"/>
            </a:pPr>
            <a:r>
              <a:rPr lang="en-US" sz="2400" dirty="0"/>
              <a:t>Radial Gauge</a:t>
            </a:r>
            <a:endParaRPr lang="en-IN" sz="2400" dirty="0"/>
          </a:p>
          <a:p>
            <a:pPr marL="0" indent="0">
              <a:buNone/>
            </a:pPr>
            <a:endParaRPr lang="en-IN" sz="2400" dirty="0"/>
          </a:p>
        </p:txBody>
      </p:sp>
    </p:spTree>
    <p:extLst>
      <p:ext uri="{BB962C8B-B14F-4D97-AF65-F5344CB8AC3E}">
        <p14:creationId xmlns:p14="http://schemas.microsoft.com/office/powerpoint/2010/main" val="3486356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7">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9ABDFC-DECA-439A-8AB3-C38ADBBA41F8}"/>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a:r>
              <a:rPr lang="en-US" sz="3800" kern="1200">
                <a:solidFill>
                  <a:srgbClr val="FFFFFF"/>
                </a:solidFill>
                <a:latin typeface="+mj-lt"/>
                <a:ea typeface="+mj-ea"/>
                <a:cs typeface="+mj-cs"/>
              </a:rPr>
              <a:t>Hands-on</a:t>
            </a:r>
            <a:br>
              <a:rPr lang="en-US" sz="3800" kern="1200">
                <a:solidFill>
                  <a:srgbClr val="FFFFFF"/>
                </a:solidFill>
                <a:latin typeface="+mj-lt"/>
                <a:ea typeface="+mj-ea"/>
                <a:cs typeface="+mj-cs"/>
              </a:rPr>
            </a:br>
            <a:r>
              <a:rPr lang="en-US" sz="3800" kern="1200">
                <a:solidFill>
                  <a:srgbClr val="FFFFFF"/>
                </a:solidFill>
                <a:latin typeface="+mj-lt"/>
                <a:ea typeface="+mj-ea"/>
                <a:cs typeface="+mj-cs"/>
              </a:rPr>
              <a:t> </a:t>
            </a:r>
            <a:br>
              <a:rPr lang="en-US" sz="3800" kern="1200">
                <a:solidFill>
                  <a:srgbClr val="FFFFFF"/>
                </a:solidFill>
                <a:latin typeface="+mj-lt"/>
                <a:ea typeface="+mj-ea"/>
                <a:cs typeface="+mj-cs"/>
              </a:rPr>
            </a:br>
            <a:r>
              <a:rPr lang="en-US" sz="3800" kern="1200">
                <a:solidFill>
                  <a:srgbClr val="FFFFFF"/>
                </a:solidFill>
                <a:latin typeface="+mj-lt"/>
                <a:ea typeface="+mj-ea"/>
                <a:cs typeface="+mj-cs"/>
              </a:rPr>
              <a:t>Deploy COVID-19 dashboard using Bold BI</a:t>
            </a:r>
          </a:p>
        </p:txBody>
      </p:sp>
      <p:cxnSp>
        <p:nvCxnSpPr>
          <p:cNvPr id="33" name="Straight Connector 2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4" name="Freeform: Shape 2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35" name="Freeform: Shape 25">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2" name="Arc 31">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380041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9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AB1C5A-81B4-4B0A-945B-D130AA409FCA}"/>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kern="1200">
                <a:solidFill>
                  <a:srgbClr val="FFFFFF"/>
                </a:solidFill>
                <a:latin typeface="+mj-lt"/>
                <a:ea typeface="+mj-ea"/>
                <a:cs typeface="+mj-cs"/>
              </a:rPr>
              <a:t>Tableau Public</a:t>
            </a:r>
          </a:p>
        </p:txBody>
      </p:sp>
      <p:sp>
        <p:nvSpPr>
          <p:cNvPr id="3" name="Text Placeholder 2">
            <a:extLst>
              <a:ext uri="{FF2B5EF4-FFF2-40B4-BE49-F238E27FC236}">
                <a16:creationId xmlns:a16="http://schemas.microsoft.com/office/drawing/2014/main" id="{FB8E6935-9EE7-4F21-932C-F2C77C09E25A}"/>
              </a:ext>
            </a:extLst>
          </p:cNvPr>
          <p:cNvSpPr>
            <a:spLocks noGrp="1"/>
          </p:cNvSpPr>
          <p:nvPr>
            <p:ph type="body" idx="1"/>
          </p:nvPr>
        </p:nvSpPr>
        <p:spPr>
          <a:xfrm>
            <a:off x="1848465" y="5258851"/>
            <a:ext cx="8495070" cy="904005"/>
          </a:xfrm>
        </p:spPr>
        <p:txBody>
          <a:bodyPr vert="horz" lIns="91440" tIns="45720" rIns="91440" bIns="45720" rtlCol="0">
            <a:normAutofit/>
          </a:bodyPr>
          <a:lstStyle/>
          <a:p>
            <a:pPr algn="ctr"/>
            <a:r>
              <a:rPr lang="en-US" kern="1200" dirty="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https://public.tableau.com/en-us/s/</a:t>
            </a:r>
            <a:endParaRPr lang="en-US" kern="1200" dirty="0">
              <a:solidFill>
                <a:schemeClr val="bg1"/>
              </a:solidFill>
              <a:latin typeface="+mn-lt"/>
              <a:ea typeface="+mn-ea"/>
              <a:cs typeface="+mn-cs"/>
            </a:endParaRP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rgbClr val="F4B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441A207-DCF4-4E15-B679-D6E348B90338}"/>
              </a:ext>
            </a:extLst>
          </p:cNvPr>
          <p:cNvPicPr>
            <a:picLocks noChangeAspect="1"/>
          </p:cNvPicPr>
          <p:nvPr/>
        </p:nvPicPr>
        <p:blipFill>
          <a:blip r:embed="rId4"/>
          <a:stretch>
            <a:fillRect/>
          </a:stretch>
        </p:blipFill>
        <p:spPr>
          <a:xfrm>
            <a:off x="5337115" y="1639661"/>
            <a:ext cx="1517772" cy="639354"/>
          </a:xfrm>
          <a:prstGeom prst="rect">
            <a:avLst/>
          </a:prstGeom>
        </p:spPr>
      </p:pic>
    </p:spTree>
    <p:extLst>
      <p:ext uri="{BB962C8B-B14F-4D97-AF65-F5344CB8AC3E}">
        <p14:creationId xmlns:p14="http://schemas.microsoft.com/office/powerpoint/2010/main" val="347875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What is the new feature in Excel that does automatic data visualization?</a:t>
            </a:r>
          </a:p>
          <a:p>
            <a:endParaRPr lang="en-IN" sz="2400" dirty="0"/>
          </a:p>
        </p:txBody>
      </p:sp>
    </p:spTree>
    <p:extLst>
      <p:ext uri="{BB962C8B-B14F-4D97-AF65-F5344CB8AC3E}">
        <p14:creationId xmlns:p14="http://schemas.microsoft.com/office/powerpoint/2010/main" val="2112691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ED9E6C-7DD9-41A2-BADB-1BBB5784DA35}"/>
              </a:ext>
            </a:extLst>
          </p:cNvPr>
          <p:cNvSpPr>
            <a:spLocks noGrp="1"/>
          </p:cNvSpPr>
          <p:nvPr>
            <p:ph type="title"/>
          </p:nvPr>
        </p:nvSpPr>
        <p:spPr>
          <a:xfrm>
            <a:off x="838200" y="963877"/>
            <a:ext cx="3494362" cy="4930246"/>
          </a:xfrm>
        </p:spPr>
        <p:txBody>
          <a:bodyPr>
            <a:normAutofit/>
          </a:bodyPr>
          <a:lstStyle/>
          <a:p>
            <a:pPr algn="r"/>
            <a:r>
              <a:rPr lang="en-IN">
                <a:solidFill>
                  <a:schemeClr val="accent1"/>
                </a:solidFill>
              </a:rPr>
              <a:t>Can you Answer?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061B4B-D1A7-4754-9738-536684DD3AFF}"/>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Apart from Connect and Visualize, what is the 3</a:t>
            </a:r>
            <a:r>
              <a:rPr lang="en-IN" sz="2400" baseline="30000" dirty="0"/>
              <a:t>rd</a:t>
            </a:r>
            <a:r>
              <a:rPr lang="en-IN" sz="2400" dirty="0"/>
              <a:t> important thing in a Business Intelligence tool?</a:t>
            </a:r>
          </a:p>
        </p:txBody>
      </p:sp>
    </p:spTree>
    <p:extLst>
      <p:ext uri="{BB962C8B-B14F-4D97-AF65-F5344CB8AC3E}">
        <p14:creationId xmlns:p14="http://schemas.microsoft.com/office/powerpoint/2010/main" val="3818316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16CED2-26DF-4A29-821C-C03D993B44C7}"/>
              </a:ext>
            </a:extLst>
          </p:cNvPr>
          <p:cNvSpPr>
            <a:spLocks noGrp="1"/>
          </p:cNvSpPr>
          <p:nvPr>
            <p:ph type="title"/>
          </p:nvPr>
        </p:nvSpPr>
        <p:spPr>
          <a:xfrm>
            <a:off x="863029" y="1012004"/>
            <a:ext cx="3416158" cy="4795408"/>
          </a:xfrm>
        </p:spPr>
        <p:txBody>
          <a:bodyPr>
            <a:normAutofit/>
          </a:bodyPr>
          <a:lstStyle/>
          <a:p>
            <a:r>
              <a:rPr lang="en-IN">
                <a:solidFill>
                  <a:srgbClr val="FFFFFF"/>
                </a:solidFill>
              </a:rPr>
              <a:t>Resources</a:t>
            </a:r>
          </a:p>
        </p:txBody>
      </p:sp>
      <p:graphicFrame>
        <p:nvGraphicFramePr>
          <p:cNvPr id="5" name="Content Placeholder 2">
            <a:extLst>
              <a:ext uri="{FF2B5EF4-FFF2-40B4-BE49-F238E27FC236}">
                <a16:creationId xmlns:a16="http://schemas.microsoft.com/office/drawing/2014/main" id="{A92F3975-15CC-4529-8D19-6116AD1DB00A}"/>
              </a:ext>
            </a:extLst>
          </p:cNvPr>
          <p:cNvGraphicFramePr>
            <a:graphicFrameLocks noGrp="1"/>
          </p:cNvGraphicFramePr>
          <p:nvPr>
            <p:ph idx="1"/>
            <p:extLst>
              <p:ext uri="{D42A27DB-BD31-4B8C-83A1-F6EECF244321}">
                <p14:modId xmlns:p14="http://schemas.microsoft.com/office/powerpoint/2010/main" val="109513703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1438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7F075-C51A-4DEE-AFDC-26653B8A7675}"/>
              </a:ext>
            </a:extLst>
          </p:cNvPr>
          <p:cNvSpPr>
            <a:spLocks noGrp="1"/>
          </p:cNvSpPr>
          <p:nvPr>
            <p:ph type="title"/>
          </p:nvPr>
        </p:nvSpPr>
        <p:spPr>
          <a:xfrm>
            <a:off x="1551778" y="1312285"/>
            <a:ext cx="5356530" cy="2037847"/>
          </a:xfrm>
        </p:spPr>
        <p:txBody>
          <a:bodyPr vert="horz" lIns="91440" tIns="45720" rIns="91440" bIns="45720" rtlCol="0" anchor="b">
            <a:normAutofit fontScale="90000"/>
          </a:bodyPr>
          <a:lstStyle/>
          <a:p>
            <a:r>
              <a:rPr lang="en-US" sz="4800" dirty="0"/>
              <a:t>For what quality, people get different pays for their job?</a:t>
            </a:r>
          </a:p>
        </p:txBody>
      </p:sp>
      <p:pic>
        <p:nvPicPr>
          <p:cNvPr id="5" name="Graphic 4" descr="Money">
            <a:extLst>
              <a:ext uri="{FF2B5EF4-FFF2-40B4-BE49-F238E27FC236}">
                <a16:creationId xmlns:a16="http://schemas.microsoft.com/office/drawing/2014/main" id="{80576BCD-52C7-4CEC-83DB-C1956396BE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1307" y="3050929"/>
            <a:ext cx="3051857" cy="3051857"/>
          </a:xfrm>
          <a:prstGeom prst="rect">
            <a:avLst/>
          </a:prstGeom>
        </p:spPr>
      </p:pic>
      <p:sp>
        <p:nvSpPr>
          <p:cNvPr id="3" name="Rectangle 2">
            <a:extLst>
              <a:ext uri="{FF2B5EF4-FFF2-40B4-BE49-F238E27FC236}">
                <a16:creationId xmlns:a16="http://schemas.microsoft.com/office/drawing/2014/main" id="{BC17F357-8C84-4575-97ED-0CCE700101B3}"/>
              </a:ext>
            </a:extLst>
          </p:cNvPr>
          <p:cNvSpPr/>
          <p:nvPr/>
        </p:nvSpPr>
        <p:spPr>
          <a:xfrm>
            <a:off x="6818838" y="243512"/>
            <a:ext cx="4763562" cy="6370975"/>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pPr algn="ctr"/>
            <a:r>
              <a:rPr lang="en-US" sz="6600" b="0" cap="none" spc="0" dirty="0">
                <a:ln w="0"/>
                <a:solidFill>
                  <a:schemeClr val="bg1"/>
                </a:solidFill>
                <a:effectLst>
                  <a:reflection blurRad="6350" stA="53000" endA="300" endPos="35500" dir="5400000" sy="-90000" algn="bl" rotWithShape="0"/>
                </a:effectLst>
              </a:rPr>
              <a:t>$ 1,00,000</a:t>
            </a:r>
          </a:p>
          <a:p>
            <a:pPr algn="ctr"/>
            <a:endParaRPr lang="en-US" sz="6600" b="0" cap="none" spc="0" dirty="0">
              <a:ln w="0"/>
              <a:solidFill>
                <a:schemeClr val="bg1"/>
              </a:solidFill>
              <a:effectLst>
                <a:reflection blurRad="6350" stA="53000" endA="300" endPos="35500" dir="5400000" sy="-90000" algn="bl" rotWithShape="0"/>
              </a:effectLst>
            </a:endParaRPr>
          </a:p>
          <a:p>
            <a:pPr algn="ctr"/>
            <a:r>
              <a:rPr lang="en-US" sz="6000" dirty="0">
                <a:ln w="0"/>
                <a:solidFill>
                  <a:schemeClr val="bg1"/>
                </a:solidFill>
                <a:effectLst>
                  <a:reflection blurRad="6350" stA="53000" endA="300" endPos="35500" dir="5400000" sy="-90000" algn="bl" rotWithShape="0"/>
                </a:effectLst>
              </a:rPr>
              <a:t>$ 7</a:t>
            </a:r>
            <a:r>
              <a:rPr lang="en-US" sz="6000" b="0" cap="none" spc="0" dirty="0">
                <a:ln w="0"/>
                <a:solidFill>
                  <a:schemeClr val="bg1"/>
                </a:solidFill>
                <a:effectLst>
                  <a:reflection blurRad="6350" stA="53000" endA="300" endPos="35500" dir="5400000" sy="-90000" algn="bl" rotWithShape="0"/>
                </a:effectLst>
              </a:rPr>
              <a:t>0,000</a:t>
            </a:r>
          </a:p>
          <a:p>
            <a:pPr algn="ctr"/>
            <a:endParaRPr lang="en-US" sz="6000" b="0" cap="none" spc="0" dirty="0">
              <a:ln w="0"/>
              <a:solidFill>
                <a:schemeClr val="bg1"/>
              </a:solidFill>
              <a:effectLst>
                <a:reflection blurRad="6350" stA="53000" endA="300" endPos="35500" dir="5400000" sy="-90000" algn="bl" rotWithShape="0"/>
              </a:effectLst>
            </a:endParaRPr>
          </a:p>
          <a:p>
            <a:pPr algn="ctr"/>
            <a:r>
              <a:rPr lang="en-US" sz="5400" dirty="0">
                <a:ln w="0"/>
                <a:solidFill>
                  <a:schemeClr val="bg1"/>
                </a:solidFill>
                <a:effectLst>
                  <a:reflection blurRad="6350" stA="53000" endA="300" endPos="35500" dir="5400000" sy="-90000" algn="bl" rotWithShape="0"/>
                </a:effectLst>
              </a:rPr>
              <a:t>$ 50,000</a:t>
            </a:r>
          </a:p>
          <a:p>
            <a:pPr algn="ctr"/>
            <a:endParaRPr lang="en-US" sz="5400" dirty="0">
              <a:ln w="0"/>
              <a:solidFill>
                <a:schemeClr val="bg1"/>
              </a:solidFill>
              <a:effectLst>
                <a:reflection blurRad="6350" stA="53000" endA="300" endPos="35500" dir="5400000" sy="-90000" algn="bl" rotWithShape="0"/>
              </a:effectLst>
            </a:endParaRPr>
          </a:p>
          <a:p>
            <a:pPr algn="ctr"/>
            <a:r>
              <a:rPr lang="en-US" sz="4800" dirty="0">
                <a:ln w="0"/>
                <a:solidFill>
                  <a:schemeClr val="bg1"/>
                </a:solidFill>
                <a:effectLst>
                  <a:reflection blurRad="6350" stA="53000" endA="300" endPos="35500" dir="5400000" sy="-90000" algn="bl" rotWithShape="0"/>
                </a:effectLst>
              </a:rPr>
              <a:t>$25,0</a:t>
            </a:r>
            <a:r>
              <a:rPr lang="en-US" sz="4800" b="0" cap="none" spc="0" dirty="0">
                <a:ln w="0"/>
                <a:solidFill>
                  <a:schemeClr val="bg1"/>
                </a:solidFill>
                <a:effectLst>
                  <a:reflection blurRad="6350" stA="53000" endA="300" endPos="35500" dir="5400000" sy="-90000" algn="bl" rotWithShape="0"/>
                </a:effectLst>
              </a:rPr>
              <a:t>00</a:t>
            </a:r>
            <a:endParaRPr lang="en-US" sz="4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199280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sual_Powerful_Than_Words">
            <a:hlinkClick r:id="" action="ppaction://media"/>
            <a:extLst>
              <a:ext uri="{FF2B5EF4-FFF2-40B4-BE49-F238E27FC236}">
                <a16:creationId xmlns:a16="http://schemas.microsoft.com/office/drawing/2014/main" id="{B8D3C647-8338-4EED-8C85-7A2A92AB535F}"/>
              </a:ext>
            </a:extLst>
          </p:cNvPr>
          <p:cNvPicPr>
            <a:picLocks noChangeAspect="1"/>
          </p:cNvPicPr>
          <p:nvPr>
            <a:videoFile r:link="rId2"/>
            <p:extLst>
              <p:ext uri="{DAA4B4D4-6D71-4841-9C94-3DE7FCFB9230}">
                <p14:media xmlns:p14="http://schemas.microsoft.com/office/powerpoint/2010/main" r:embed="rId1">
                  <p14:fade in="2000" out="2000"/>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85565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93829-E8E6-4AE6-BA18-7F760889C4BC}"/>
              </a:ext>
            </a:extLst>
          </p:cNvPr>
          <p:cNvSpPr>
            <a:spLocks noGrp="1"/>
          </p:cNvSpPr>
          <p:nvPr>
            <p:ph type="title"/>
          </p:nvPr>
        </p:nvSpPr>
        <p:spPr>
          <a:xfrm>
            <a:off x="594360" y="658368"/>
            <a:ext cx="3734698" cy="4123944"/>
          </a:xfrm>
        </p:spPr>
        <p:txBody>
          <a:bodyPr vert="horz" lIns="91440" tIns="45720" rIns="91440" bIns="45720" rtlCol="0" anchor="ctr">
            <a:normAutofit/>
          </a:bodyPr>
          <a:lstStyle/>
          <a:p>
            <a:r>
              <a:rPr lang="en-US" sz="4800" kern="1200" dirty="0">
                <a:solidFill>
                  <a:schemeClr val="tx1"/>
                </a:solidFill>
                <a:latin typeface="+mj-lt"/>
                <a:ea typeface="+mj-ea"/>
                <a:cs typeface="+mj-cs"/>
              </a:rPr>
              <a:t>Thank you!</a:t>
            </a:r>
            <a:br>
              <a:rPr lang="en-US" sz="4800" kern="1200" dirty="0">
                <a:solidFill>
                  <a:schemeClr val="tx1"/>
                </a:solidFill>
                <a:latin typeface="+mj-lt"/>
                <a:ea typeface="+mj-ea"/>
                <a:cs typeface="+mj-cs"/>
              </a:rPr>
            </a:b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Questions ??</a:t>
            </a:r>
          </a:p>
        </p:txBody>
      </p:sp>
      <p:grpSp>
        <p:nvGrpSpPr>
          <p:cNvPr id="11" name="Group 10">
            <a:extLst>
              <a:ext uri="{FF2B5EF4-FFF2-40B4-BE49-F238E27FC236}">
                <a16:creationId xmlns:a16="http://schemas.microsoft.com/office/drawing/2014/main" id="{485CDB4C-1FD0-4585-A020-27F2D836B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2" name="Rectangle 2">
              <a:extLst>
                <a:ext uri="{FF2B5EF4-FFF2-40B4-BE49-F238E27FC236}">
                  <a16:creationId xmlns:a16="http://schemas.microsoft.com/office/drawing/2014/main" id="{5D246F4A-EE8D-4FFF-A21C-202C4438F1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59">
              <a:extLst>
                <a:ext uri="{FF2B5EF4-FFF2-40B4-BE49-F238E27FC236}">
                  <a16:creationId xmlns:a16="http://schemas.microsoft.com/office/drawing/2014/main" id="{5180AFC1-C335-42D8-9689-AC48BB446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FF9AC15C-CDE3-45BB-A2AE-EE0E230F5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735BDF49-0DA5-4D84-9CAF-17F182587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9A563694-96C1-4491-968C-ABC2B33A7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C07B463F-74C8-4F4F-AC01-383416E24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2580532B-17A2-44ED-97F7-237749F43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DB8FEB59-52CF-42B0-8E2B-2937ADFE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4D262DB1-7CDF-4000-89BF-C998FC8B5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8A5DC86C-E98B-4C88-949E-1FB7A33F0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7356204C-A31B-4E4F-806F-FE560545D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23833741-7ACC-4589-8CCF-C149F26F9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BB0E58F6-C893-4850-B8B5-3BBB1B22D0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A17CA43F-9341-492F-AE85-5FC1926F7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97D9B52-713B-4194-A09B-CD2088D27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0D245476-F617-4E5B-9F44-3E2B8CF85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F3A6471-5289-4A16-923A-975AADC36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DF8E022-DC4D-4636-A382-EB9545C8F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29E99F3-B006-4247-9DF4-83A7ED50E8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B4E4F171-F161-4941-8980-7CF8A5BED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descr="Angel Face with Solid Fill">
            <a:extLst>
              <a:ext uri="{FF2B5EF4-FFF2-40B4-BE49-F238E27FC236}">
                <a16:creationId xmlns:a16="http://schemas.microsoft.com/office/drawing/2014/main" id="{DA59FF3E-243B-48DC-A999-C06C34FFF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4529" y="0"/>
            <a:ext cx="6858000" cy="6858000"/>
          </a:xfrm>
          <a:prstGeom prst="rect">
            <a:avLst/>
          </a:prstGeom>
        </p:spPr>
      </p:pic>
      <p:sp>
        <p:nvSpPr>
          <p:cNvPr id="33" name="Rectangle 32">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83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E14F4-6EB4-41A3-B822-A31AC1D78F5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Decision Making</a:t>
            </a:r>
          </a:p>
        </p:txBody>
      </p:sp>
      <p:pic>
        <p:nvPicPr>
          <p:cNvPr id="5" name="Graphic 4" descr="Decision chart">
            <a:extLst>
              <a:ext uri="{FF2B5EF4-FFF2-40B4-BE49-F238E27FC236}">
                <a16:creationId xmlns:a16="http://schemas.microsoft.com/office/drawing/2014/main" id="{D5A424B2-A0F2-40AA-888D-F897176E40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6" name="Graphic 5" descr="Head with Gears">
            <a:extLst>
              <a:ext uri="{FF2B5EF4-FFF2-40B4-BE49-F238E27FC236}">
                <a16:creationId xmlns:a16="http://schemas.microsoft.com/office/drawing/2014/main" id="{444DFC25-B0FE-4820-9910-0D5F3856E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7" name="Graphic 6" descr="Decision">
            <a:extLst>
              <a:ext uri="{FF2B5EF4-FFF2-40B4-BE49-F238E27FC236}">
                <a16:creationId xmlns:a16="http://schemas.microsoft.com/office/drawing/2014/main" id="{E0E1A0C6-A53B-4D9E-B775-A7E3F3CF6C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spTree>
    <p:extLst>
      <p:ext uri="{BB962C8B-B14F-4D97-AF65-F5344CB8AC3E}">
        <p14:creationId xmlns:p14="http://schemas.microsoft.com/office/powerpoint/2010/main" val="429190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C41D0-BBB1-4FA5-AF25-19FE342C1A72}"/>
              </a:ext>
            </a:extLst>
          </p:cNvPr>
          <p:cNvSpPr>
            <a:spLocks noGrp="1"/>
          </p:cNvSpPr>
          <p:nvPr>
            <p:ph type="title"/>
          </p:nvPr>
        </p:nvSpPr>
        <p:spPr>
          <a:xfrm>
            <a:off x="804672" y="1412489"/>
            <a:ext cx="2871095" cy="2156621"/>
          </a:xfrm>
        </p:spPr>
        <p:txBody>
          <a:bodyPr anchor="t">
            <a:normAutofit/>
          </a:bodyPr>
          <a:lstStyle/>
          <a:p>
            <a:r>
              <a:rPr lang="en-IN" sz="2800">
                <a:solidFill>
                  <a:srgbClr val="FFFFFF"/>
                </a:solidFill>
              </a:rPr>
              <a:t>Every progress in a work </a:t>
            </a:r>
            <a:br>
              <a:rPr lang="en-IN" sz="2800">
                <a:solidFill>
                  <a:srgbClr val="FFFFFF"/>
                </a:solidFill>
              </a:rPr>
            </a:br>
            <a:br>
              <a:rPr lang="en-IN" sz="2800">
                <a:solidFill>
                  <a:srgbClr val="FFFFFF"/>
                </a:solidFill>
              </a:rPr>
            </a:br>
            <a:r>
              <a:rPr lang="en-IN" sz="2800" b="1">
                <a:solidFill>
                  <a:srgbClr val="FFFFFF"/>
                </a:solidFill>
              </a:rPr>
              <a:t>Driven by decision making</a:t>
            </a:r>
          </a:p>
        </p:txBody>
      </p:sp>
      <p:sp>
        <p:nvSpPr>
          <p:cNvPr id="3" name="Content Placeholder 2">
            <a:extLst>
              <a:ext uri="{FF2B5EF4-FFF2-40B4-BE49-F238E27FC236}">
                <a16:creationId xmlns:a16="http://schemas.microsoft.com/office/drawing/2014/main" id="{5B541BE1-6B26-4B2A-BA2E-84D1C1FEFA1B}"/>
              </a:ext>
            </a:extLst>
          </p:cNvPr>
          <p:cNvSpPr>
            <a:spLocks noGrp="1"/>
          </p:cNvSpPr>
          <p:nvPr>
            <p:ph sz="half" idx="1"/>
          </p:nvPr>
        </p:nvSpPr>
        <p:spPr>
          <a:xfrm>
            <a:off x="5198993" y="1412489"/>
            <a:ext cx="2926080" cy="4363844"/>
          </a:xfrm>
        </p:spPr>
        <p:txBody>
          <a:bodyPr>
            <a:normAutofit/>
          </a:bodyPr>
          <a:lstStyle/>
          <a:p>
            <a:pPr marL="0" indent="0">
              <a:buNone/>
            </a:pPr>
            <a:r>
              <a:rPr lang="en-IN" sz="2000" b="1" dirty="0"/>
              <a:t>Programmer decides,</a:t>
            </a:r>
          </a:p>
          <a:p>
            <a:r>
              <a:rPr lang="en-IN" sz="2000" dirty="0"/>
              <a:t>If branch (or)</a:t>
            </a:r>
          </a:p>
          <a:p>
            <a:r>
              <a:rPr lang="en-IN" sz="2000" dirty="0"/>
              <a:t>Switch statement</a:t>
            </a:r>
          </a:p>
        </p:txBody>
      </p:sp>
      <p:sp>
        <p:nvSpPr>
          <p:cNvPr id="4" name="Content Placeholder 3">
            <a:extLst>
              <a:ext uri="{FF2B5EF4-FFF2-40B4-BE49-F238E27FC236}">
                <a16:creationId xmlns:a16="http://schemas.microsoft.com/office/drawing/2014/main" id="{A4E2B124-01FF-4CE4-9E5B-903177317DBE}"/>
              </a:ext>
            </a:extLst>
          </p:cNvPr>
          <p:cNvSpPr>
            <a:spLocks noGrp="1"/>
          </p:cNvSpPr>
          <p:nvPr>
            <p:ph sz="half" idx="2"/>
          </p:nvPr>
        </p:nvSpPr>
        <p:spPr>
          <a:xfrm>
            <a:off x="8451604" y="1412489"/>
            <a:ext cx="2926080" cy="4363844"/>
          </a:xfrm>
        </p:spPr>
        <p:txBody>
          <a:bodyPr>
            <a:normAutofit/>
          </a:bodyPr>
          <a:lstStyle/>
          <a:p>
            <a:pPr marL="0" indent="0">
              <a:buNone/>
            </a:pPr>
            <a:r>
              <a:rPr lang="en-IN" sz="2000" b="1" dirty="0"/>
              <a:t>Business man decides,</a:t>
            </a:r>
          </a:p>
          <a:p>
            <a:r>
              <a:rPr lang="en-IN" sz="2000" dirty="0"/>
              <a:t>More discount (or)</a:t>
            </a:r>
          </a:p>
          <a:p>
            <a:r>
              <a:rPr lang="en-IN" sz="2000" dirty="0"/>
              <a:t>Kind words</a:t>
            </a:r>
          </a:p>
        </p:txBody>
      </p:sp>
      <p:sp>
        <p:nvSpPr>
          <p:cNvPr id="16" name="Content Placeholder 2">
            <a:extLst>
              <a:ext uri="{FF2B5EF4-FFF2-40B4-BE49-F238E27FC236}">
                <a16:creationId xmlns:a16="http://schemas.microsoft.com/office/drawing/2014/main" id="{1D01C143-FF95-4B2D-A7A5-A161D4940719}"/>
              </a:ext>
            </a:extLst>
          </p:cNvPr>
          <p:cNvSpPr txBox="1">
            <a:spLocks/>
          </p:cNvSpPr>
          <p:nvPr/>
        </p:nvSpPr>
        <p:spPr>
          <a:xfrm>
            <a:off x="6434703" y="3594410"/>
            <a:ext cx="2501337" cy="31422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b="1" dirty="0"/>
              <a:t>Data Analyst decides,</a:t>
            </a:r>
          </a:p>
          <a:p>
            <a:r>
              <a:rPr lang="en-IN" sz="2000" dirty="0"/>
              <a:t>Linear model (or)</a:t>
            </a:r>
          </a:p>
          <a:p>
            <a:r>
              <a:rPr lang="en-IN" sz="2000" dirty="0"/>
              <a:t>Regression model</a:t>
            </a:r>
          </a:p>
        </p:txBody>
      </p:sp>
    </p:spTree>
    <p:extLst>
      <p:ext uri="{BB962C8B-B14F-4D97-AF65-F5344CB8AC3E}">
        <p14:creationId xmlns:p14="http://schemas.microsoft.com/office/powerpoint/2010/main" val="4102080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5B9D1B5E-5CEC-4D8B-A82A-2FC438FB8DF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50" r="9886" b="1"/>
          <a:stretch/>
        </p:blipFill>
        <p:spPr>
          <a:xfrm>
            <a:off x="797391" y="804334"/>
            <a:ext cx="10615494" cy="5070210"/>
          </a:xfrm>
          <a:prstGeom prst="rect">
            <a:avLst/>
          </a:prstGeom>
        </p:spPr>
      </p:pic>
    </p:spTree>
    <p:extLst>
      <p:ext uri="{BB962C8B-B14F-4D97-AF65-F5344CB8AC3E}">
        <p14:creationId xmlns:p14="http://schemas.microsoft.com/office/powerpoint/2010/main" val="216375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Data source</a:t>
            </a:r>
            <a:r>
              <a:rPr lang="en-US" sz="4000" b="1" kern="1200" dirty="0">
                <a:solidFill>
                  <a:srgbClr val="FFFFFF"/>
                </a:solidFill>
                <a:latin typeface="+mj-lt"/>
                <a:ea typeface="+mj-ea"/>
                <a:cs typeface="+mj-cs"/>
              </a:rPr>
              <a:t>(s)</a:t>
            </a:r>
            <a:endParaRPr lang="en-US" sz="4000" kern="1200" dirty="0">
              <a:solidFill>
                <a:srgbClr val="FFFFFF"/>
              </a:solidFill>
              <a:latin typeface="+mj-lt"/>
              <a:ea typeface="+mj-ea"/>
              <a:cs typeface="+mj-cs"/>
            </a:endParaRP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000"/>
              <a:t>Find out from where you need to get the data for your project. </a:t>
            </a:r>
          </a:p>
          <a:p>
            <a:pPr lvl="0"/>
            <a:r>
              <a:rPr lang="en-US" sz="2000"/>
              <a:t>Either provided or should search and find.</a:t>
            </a:r>
          </a:p>
          <a:p>
            <a:pPr lvl="0"/>
            <a:endParaRPr lang="en-US" sz="2000"/>
          </a:p>
          <a:p>
            <a:pPr lvl="1"/>
            <a:r>
              <a:rPr lang="en-US" sz="2000"/>
              <a:t>Logs</a:t>
            </a:r>
          </a:p>
          <a:p>
            <a:pPr lvl="1"/>
            <a:r>
              <a:rPr lang="en-US" sz="2000"/>
              <a:t>Databases</a:t>
            </a:r>
          </a:p>
          <a:p>
            <a:pPr lvl="1"/>
            <a:r>
              <a:rPr lang="en-US" sz="2000"/>
              <a:t>Web (REST APIs)</a:t>
            </a:r>
          </a:p>
          <a:p>
            <a:pPr lvl="1"/>
            <a:r>
              <a:rPr lang="en-US" sz="2000"/>
              <a:t>Social Media</a:t>
            </a:r>
          </a:p>
          <a:p>
            <a:pPr lvl="1"/>
            <a:r>
              <a:rPr lang="en-US" sz="2000"/>
              <a:t>…</a:t>
            </a:r>
          </a:p>
          <a:p>
            <a:endParaRPr lang="en-US" sz="2000"/>
          </a:p>
        </p:txBody>
      </p:sp>
      <p:pic>
        <p:nvPicPr>
          <p:cNvPr id="4" name="Picture 3">
            <a:extLst>
              <a:ext uri="{FF2B5EF4-FFF2-40B4-BE49-F238E27FC236}">
                <a16:creationId xmlns:a16="http://schemas.microsoft.com/office/drawing/2014/main" id="{8D26392D-026D-4F73-9CCF-19A5D9BA3142}"/>
              </a:ext>
            </a:extLst>
          </p:cNvPr>
          <p:cNvPicPr>
            <a:picLocks noChangeAspect="1"/>
          </p:cNvPicPr>
          <p:nvPr/>
        </p:nvPicPr>
        <p:blipFill rotWithShape="1">
          <a:blip r:embed="rId3"/>
          <a:srcRect l="3041" r="3968" b="2"/>
          <a:stretch/>
        </p:blipFill>
        <p:spPr>
          <a:xfrm>
            <a:off x="6098892" y="2492376"/>
            <a:ext cx="4802404" cy="3563372"/>
          </a:xfrm>
          <a:prstGeom prst="rect">
            <a:avLst/>
          </a:prstGeom>
        </p:spPr>
      </p:pic>
    </p:spTree>
    <p:extLst>
      <p:ext uri="{BB962C8B-B14F-4D97-AF65-F5344CB8AC3E}">
        <p14:creationId xmlns:p14="http://schemas.microsoft.com/office/powerpoint/2010/main" val="1797571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973C672-3F6A-41B4-98C5-D1E953A45A66}"/>
              </a:ext>
            </a:extLst>
          </p:cNvPr>
          <p:cNvGraphicFramePr>
            <a:graphicFrameLocks noGrp="1"/>
          </p:cNvGraphicFramePr>
          <p:nvPr>
            <p:ph idx="1"/>
            <p:extLst>
              <p:ext uri="{D42A27DB-BD31-4B8C-83A1-F6EECF244321}">
                <p14:modId xmlns:p14="http://schemas.microsoft.com/office/powerpoint/2010/main" val="728551105"/>
              </p:ext>
            </p:extLst>
          </p:nvPr>
        </p:nvGraphicFramePr>
        <p:xfrm>
          <a:off x="589312" y="412667"/>
          <a:ext cx="11013375" cy="6032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4888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EE2B8D0-5C37-48F7-BBD2-400FB1AA427C}"/>
              </a:ext>
            </a:extLst>
          </p:cNvPr>
          <p:cNvSpPr>
            <a:spLocks noGrp="1"/>
          </p:cNvSpPr>
          <p:nvPr>
            <p:ph type="title"/>
          </p:nvPr>
        </p:nvSpPr>
        <p:spPr>
          <a:xfrm>
            <a:off x="1047280" y="759805"/>
            <a:ext cx="10306520" cy="1325563"/>
          </a:xfrm>
        </p:spPr>
        <p:txBody>
          <a:bodyPr vert="horz" lIns="91440" tIns="45720" rIns="91440" bIns="45720" rtlCol="0">
            <a:normAutofit/>
          </a:bodyPr>
          <a:lstStyle/>
          <a:p>
            <a:r>
              <a:rPr lang="en-US" sz="4000" kern="1200" dirty="0">
                <a:solidFill>
                  <a:srgbClr val="FFFFFF"/>
                </a:solidFill>
                <a:latin typeface="+mj-lt"/>
                <a:ea typeface="+mj-ea"/>
                <a:cs typeface="+mj-cs"/>
              </a:rPr>
              <a:t>Visualize</a:t>
            </a:r>
          </a:p>
        </p:txBody>
      </p:sp>
      <p:sp>
        <p:nvSpPr>
          <p:cNvPr id="3" name="Content Placeholder 2">
            <a:extLst>
              <a:ext uri="{FF2B5EF4-FFF2-40B4-BE49-F238E27FC236}">
                <a16:creationId xmlns:a16="http://schemas.microsoft.com/office/drawing/2014/main" id="{1F5DA12C-F04A-4F43-9E18-C7F590AFB816}"/>
              </a:ext>
            </a:extLst>
          </p:cNvPr>
          <p:cNvSpPr>
            <a:spLocks noGrp="1"/>
          </p:cNvSpPr>
          <p:nvPr>
            <p:ph idx="1"/>
          </p:nvPr>
        </p:nvSpPr>
        <p:spPr>
          <a:xfrm>
            <a:off x="1424904" y="2494450"/>
            <a:ext cx="4053545" cy="3563159"/>
          </a:xfrm>
        </p:spPr>
        <p:txBody>
          <a:bodyPr>
            <a:normAutofit/>
          </a:bodyPr>
          <a:lstStyle/>
          <a:p>
            <a:pPr lvl="0"/>
            <a:r>
              <a:rPr lang="en-US" sz="2400" dirty="0"/>
              <a:t>BI tools for business decisions,</a:t>
            </a:r>
          </a:p>
          <a:p>
            <a:pPr lvl="1"/>
            <a:r>
              <a:rPr lang="en-US" dirty="0"/>
              <a:t>Microsoft Power BI</a:t>
            </a:r>
          </a:p>
          <a:p>
            <a:pPr lvl="1"/>
            <a:r>
              <a:rPr lang="en-US" dirty="0"/>
              <a:t>Tableau</a:t>
            </a:r>
          </a:p>
          <a:p>
            <a:pPr lvl="1"/>
            <a:r>
              <a:rPr lang="en-US" dirty="0"/>
              <a:t>Qlik</a:t>
            </a:r>
          </a:p>
          <a:p>
            <a:pPr lvl="1"/>
            <a:r>
              <a:rPr lang="en-US" dirty="0"/>
              <a:t>Bold BI</a:t>
            </a:r>
          </a:p>
          <a:p>
            <a:pPr lvl="1"/>
            <a:r>
              <a:rPr lang="en-US" dirty="0"/>
              <a:t>…</a:t>
            </a:r>
          </a:p>
          <a:p>
            <a:pPr lvl="1"/>
            <a:r>
              <a:rPr lang="en-US" dirty="0"/>
              <a:t>In-built packages in R, Python</a:t>
            </a:r>
          </a:p>
          <a:p>
            <a:pPr lvl="1"/>
            <a:endParaRPr lang="en-US" dirty="0"/>
          </a:p>
          <a:p>
            <a:pPr lvl="1"/>
            <a:endParaRPr lang="en-US" dirty="0"/>
          </a:p>
          <a:p>
            <a:pPr lvl="1"/>
            <a:endParaRPr lang="en-US" dirty="0"/>
          </a:p>
          <a:p>
            <a:endParaRPr lang="en-US" sz="2400" dirty="0"/>
          </a:p>
        </p:txBody>
      </p:sp>
      <p:pic>
        <p:nvPicPr>
          <p:cNvPr id="5" name="Picture 4" descr="A screenshot of a computer&#10;&#10;Description generated with high confidence">
            <a:extLst>
              <a:ext uri="{FF2B5EF4-FFF2-40B4-BE49-F238E27FC236}">
                <a16:creationId xmlns:a16="http://schemas.microsoft.com/office/drawing/2014/main" id="{CECE6349-41E8-4CF6-B3B5-F6FE75D7A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892" y="2955802"/>
            <a:ext cx="4802404" cy="2636519"/>
          </a:xfrm>
          <a:prstGeom prst="rect">
            <a:avLst/>
          </a:prstGeom>
        </p:spPr>
      </p:pic>
    </p:spTree>
    <p:extLst>
      <p:ext uri="{BB962C8B-B14F-4D97-AF65-F5344CB8AC3E}">
        <p14:creationId xmlns:p14="http://schemas.microsoft.com/office/powerpoint/2010/main" val="167854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1663</Words>
  <Application>Microsoft Office PowerPoint</Application>
  <PresentationFormat>Widescreen</PresentationFormat>
  <Paragraphs>196</Paragraphs>
  <Slides>31</Slides>
  <Notes>22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PowerPoint Presentation</vt:lpstr>
      <vt:lpstr>For what quality, people get different pays for their job?</vt:lpstr>
      <vt:lpstr>Decision Making</vt:lpstr>
      <vt:lpstr>Every progress in a work   Driven by decision making</vt:lpstr>
      <vt:lpstr>PowerPoint Presentation</vt:lpstr>
      <vt:lpstr>Data source(s)</vt:lpstr>
      <vt:lpstr>PowerPoint Presentation</vt:lpstr>
      <vt:lpstr>Visualize</vt:lpstr>
      <vt:lpstr>PowerPoint Presentation</vt:lpstr>
      <vt:lpstr>Importance of Business Intelligence and Visualization</vt:lpstr>
      <vt:lpstr>Sharing and Collaboration</vt:lpstr>
      <vt:lpstr>PowerPoint Presentation</vt:lpstr>
      <vt:lpstr>Semester score assessment</vt:lpstr>
      <vt:lpstr>PowerPoint Presentation</vt:lpstr>
      <vt:lpstr>PowerPoint Presentation</vt:lpstr>
      <vt:lpstr>PowerPoint Presentation</vt:lpstr>
      <vt:lpstr>Break 5 minutes</vt:lpstr>
      <vt:lpstr>Things to know before creating a dashboard</vt:lpstr>
      <vt:lpstr>Dimensions vs Measures</vt:lpstr>
      <vt:lpstr>Three things for effective visualization</vt:lpstr>
      <vt:lpstr>PowerPoint Presentation</vt:lpstr>
      <vt:lpstr>Can you Answer?</vt:lpstr>
      <vt:lpstr>Can you Answer?</vt:lpstr>
      <vt:lpstr>Hands-on   Deploy COVID-19 dashboard using Bold BI</vt:lpstr>
      <vt:lpstr>Tableau Public</vt:lpstr>
      <vt:lpstr>Can you Answer?</vt:lpstr>
      <vt:lpstr>Can you Answer?</vt:lpstr>
      <vt:lpstr>Resources</vt:lpstr>
      <vt:lpstr>PowerPoint Presentation</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Visualization Techniques COVID-19 Dataset</dc:title>
  <dc:creator>Dinesh Kumar P</dc:creator>
  <cp:lastModifiedBy>Dinesh Kumar P</cp:lastModifiedBy>
  <cp:revision>2</cp:revision>
  <dcterms:created xsi:type="dcterms:W3CDTF">2020-06-22T08:16:04Z</dcterms:created>
  <dcterms:modified xsi:type="dcterms:W3CDTF">2020-06-22T08:23:33Z</dcterms:modified>
</cp:coreProperties>
</file>